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Montserrat" panose="00000500000000000000" pitchFamily="2" charset="0"/>
      <p:regular r:id="rId39"/>
      <p:bold r:id="rId40"/>
      <p:italic r:id="rId41"/>
      <p:boldItalic r:id="rId42"/>
    </p:embeddedFont>
    <p:embeddedFont>
      <p:font typeface="Montserrat Medium" panose="000006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1d0a5e2851_2_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21d0a5e2851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d0a5e2851_2_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21d0a5e2851_2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1d0a5e2851_2_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21d0a5e2851_2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d0a5e2851_2_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1d0a5e2851_2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d0a5e2851_2_6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21d0a5e2851_2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1d0a5e2851_2_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21d0a5e2851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1d0a5e2851_2_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21d0a5e2851_2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d0a5e2851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1d0a5e2851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d0a5e2851_2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1d0a5e2851_2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d0a5e2851_2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1d0a5e2851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1d0a5e2851_2_10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21d0a5e2851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d0a5e2851_2_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g21d0a5e2851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1d0a5e2851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21d0a5e2851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d0a5e2851_2_1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21d0a5e2851_2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d0a5e2851_2_1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21d0a5e2851_2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d0a5e2851_2_1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21d0a5e2851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d0a5e2851_2_1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21d0a5e2851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d0a5e2851_2_1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21d0a5e2851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d0a5e2851_2_1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21d0a5e2851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d0a5e2851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1d0a5e2851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1d0a5e2851_2_1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21d0a5e2851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d0a5e2851_2_14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21d0a5e2851_2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1f962fa70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1f962fa70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1d0a5e2851_2_1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21d0a5e2851_2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d0a5e2851_2_1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21d0a5e2851_2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1f962fa7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1f962fa7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1d0a5e2851_2_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21d0a5e2851_2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1d0a5e2851_2_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21d0a5e2851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1d0a5e2851_2_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21d0a5e2851_2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1d0a5e2851_2_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21d0a5e2851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d0a5e2851_2_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21d0a5e2851_2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44634" y="1156855"/>
            <a:ext cx="4324348" cy="18703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3A3838"/>
              </a:buClr>
              <a:buSzPts val="4400"/>
              <a:buFont typeface="Montserrat Medium"/>
              <a:buNone/>
              <a:defRPr sz="4400" b="1" i="0" u="none" strike="noStrike" cap="none">
                <a:solidFill>
                  <a:srgbClr val="3A3838"/>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4"/>
          <p:cNvSpPr txBox="1">
            <a:spLocks noGrp="1"/>
          </p:cNvSpPr>
          <p:nvPr>
            <p:ph type="body" idx="1"/>
          </p:nvPr>
        </p:nvSpPr>
        <p:spPr>
          <a:xfrm>
            <a:off x="344635" y="3130983"/>
            <a:ext cx="3479220" cy="679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3A3838"/>
              </a:buClr>
              <a:buSzPts val="2100"/>
              <a:buFont typeface="Arial"/>
              <a:buNone/>
              <a:defRPr sz="2100" b="0" i="0" u="none" strike="noStrike" cap="none">
                <a:solidFill>
                  <a:srgbClr val="3A3838"/>
                </a:solidFill>
                <a:latin typeface="Arial"/>
                <a:ea typeface="Arial"/>
                <a:cs typeface="Arial"/>
                <a:sym typeface="Arial"/>
              </a:defRPr>
            </a:lvl1pPr>
            <a:lvl2pPr marL="914400" marR="0" lvl="1" indent="-342900" algn="ctr"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ctr"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4325" algn="ctr"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Arial"/>
                <a:ea typeface="Arial"/>
                <a:cs typeface="Arial"/>
                <a:sym typeface="Arial"/>
              </a:defRPr>
            </a:lvl4pPr>
            <a:lvl5pPr marL="2286000" marR="0" lvl="4" indent="-314325" algn="ctr"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Box Content">
  <p:cSld name="2 Box Conten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A3838"/>
              </a:buClr>
              <a:buSzPts val="3300"/>
              <a:buFont typeface="Montserrat Medium"/>
              <a:buNone/>
              <a:defRPr sz="3300" b="0" i="0" u="none" strike="noStrike" cap="none">
                <a:solidFill>
                  <a:srgbClr val="3A3838"/>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5"/>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rgbClr val="3A3838"/>
              </a:buClr>
              <a:buSzPts val="2100"/>
              <a:buFont typeface="Arial"/>
              <a:buChar char="•"/>
              <a:defRPr sz="2100" b="0" i="0" u="none" strike="noStrike" cap="none">
                <a:solidFill>
                  <a:srgbClr val="3A3838"/>
                </a:solidFill>
                <a:latin typeface="Arial"/>
                <a:ea typeface="Arial"/>
                <a:cs typeface="Arial"/>
                <a:sym typeface="Arial"/>
              </a:defRPr>
            </a:lvl1pPr>
            <a:lvl2pPr marL="914400" marR="0" lvl="1" indent="-342900" algn="l" rtl="0">
              <a:lnSpc>
                <a:spcPct val="90000"/>
              </a:lnSpc>
              <a:spcBef>
                <a:spcPts val="375"/>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2pPr>
            <a:lvl3pPr marL="1371600" marR="0" lvl="2" indent="-323850" algn="l" rtl="0">
              <a:lnSpc>
                <a:spcPct val="90000"/>
              </a:lnSpc>
              <a:spcBef>
                <a:spcPts val="375"/>
              </a:spcBef>
              <a:spcAft>
                <a:spcPts val="0"/>
              </a:spcAft>
              <a:buClr>
                <a:srgbClr val="3A3838"/>
              </a:buClr>
              <a:buSzPts val="1500"/>
              <a:buFont typeface="Arial"/>
              <a:buChar char="•"/>
              <a:defRPr sz="1500" b="0" i="0" u="none" strike="noStrike" cap="none">
                <a:solidFill>
                  <a:srgbClr val="3A3838"/>
                </a:solidFill>
                <a:latin typeface="Arial"/>
                <a:ea typeface="Arial"/>
                <a:cs typeface="Arial"/>
                <a:sym typeface="Arial"/>
              </a:defRPr>
            </a:lvl3pPr>
            <a:lvl4pPr marL="1828800" marR="0" lvl="3" indent="-314325" algn="l" rtl="0">
              <a:lnSpc>
                <a:spcPct val="90000"/>
              </a:lnSpc>
              <a:spcBef>
                <a:spcPts val="375"/>
              </a:spcBef>
              <a:spcAft>
                <a:spcPts val="0"/>
              </a:spcAft>
              <a:buClr>
                <a:srgbClr val="3A3838"/>
              </a:buClr>
              <a:buSzPts val="1350"/>
              <a:buFont typeface="Arial"/>
              <a:buChar char="•"/>
              <a:defRPr sz="1350" b="0" i="0" u="none" strike="noStrike" cap="none">
                <a:solidFill>
                  <a:srgbClr val="3A3838"/>
                </a:solidFill>
                <a:latin typeface="Arial"/>
                <a:ea typeface="Arial"/>
                <a:cs typeface="Arial"/>
                <a:sym typeface="Arial"/>
              </a:defRPr>
            </a:lvl4pPr>
            <a:lvl5pPr marL="2286000" marR="0" lvl="4" indent="-314325" algn="l" rtl="0">
              <a:lnSpc>
                <a:spcPct val="90000"/>
              </a:lnSpc>
              <a:spcBef>
                <a:spcPts val="375"/>
              </a:spcBef>
              <a:spcAft>
                <a:spcPts val="0"/>
              </a:spcAft>
              <a:buClr>
                <a:srgbClr val="3A3838"/>
              </a:buClr>
              <a:buSzPts val="1350"/>
              <a:buFont typeface="Arial"/>
              <a:buChar char="•"/>
              <a:defRPr sz="1350" b="0" i="0" u="none" strike="noStrike" cap="none">
                <a:solidFill>
                  <a:srgbClr val="3A3838"/>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Box Content">
  <p:cSld name="1 Box Content">
    <p:spTree>
      <p:nvGrpSpPr>
        <p:cNvPr id="1" name="Shape 58"/>
        <p:cNvGrpSpPr/>
        <p:nvPr/>
      </p:nvGrpSpPr>
      <p:grpSpPr>
        <a:xfrm>
          <a:off x="0" y="0"/>
          <a:ext cx="0" cy="0"/>
          <a:chOff x="0" y="0"/>
          <a:chExt cx="0" cy="0"/>
        </a:xfrm>
      </p:grpSpPr>
      <p:sp>
        <p:nvSpPr>
          <p:cNvPr id="59" name="Google Shape;59;p16"/>
          <p:cNvSpPr txBox="1">
            <a:spLocks noGrp="1"/>
          </p:cNvSpPr>
          <p:nvPr>
            <p:ph type="body" idx="1"/>
          </p:nvPr>
        </p:nvSpPr>
        <p:spPr>
          <a:xfrm>
            <a:off x="628650" y="1163782"/>
            <a:ext cx="7886700" cy="308913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rgbClr val="3A3838"/>
              </a:buClr>
              <a:buSzPts val="2100"/>
              <a:buFont typeface="Arial"/>
              <a:buChar char="•"/>
              <a:defRPr sz="2100" b="0" i="0" u="none" strike="noStrike" cap="none">
                <a:solidFill>
                  <a:srgbClr val="3A3838"/>
                </a:solidFill>
                <a:latin typeface="Arial"/>
                <a:ea typeface="Arial"/>
                <a:cs typeface="Arial"/>
                <a:sym typeface="Arial"/>
              </a:defRPr>
            </a:lvl1pPr>
            <a:lvl2pPr marL="914400" marR="0" lvl="1" indent="-342900" algn="l" rtl="0">
              <a:lnSpc>
                <a:spcPct val="90000"/>
              </a:lnSpc>
              <a:spcBef>
                <a:spcPts val="375"/>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2pPr>
            <a:lvl3pPr marL="1371600" marR="0" lvl="2" indent="-323850" algn="l" rtl="0">
              <a:lnSpc>
                <a:spcPct val="90000"/>
              </a:lnSpc>
              <a:spcBef>
                <a:spcPts val="375"/>
              </a:spcBef>
              <a:spcAft>
                <a:spcPts val="0"/>
              </a:spcAft>
              <a:buClr>
                <a:srgbClr val="3A3838"/>
              </a:buClr>
              <a:buSzPts val="1500"/>
              <a:buFont typeface="Arial"/>
              <a:buChar char="•"/>
              <a:defRPr sz="1500" b="0" i="0" u="none" strike="noStrike" cap="none">
                <a:solidFill>
                  <a:srgbClr val="3A3838"/>
                </a:solidFill>
                <a:latin typeface="Arial"/>
                <a:ea typeface="Arial"/>
                <a:cs typeface="Arial"/>
                <a:sym typeface="Arial"/>
              </a:defRPr>
            </a:lvl3pPr>
            <a:lvl4pPr marL="1828800" marR="0" lvl="3" indent="-314325" algn="l" rtl="0">
              <a:lnSpc>
                <a:spcPct val="90000"/>
              </a:lnSpc>
              <a:spcBef>
                <a:spcPts val="375"/>
              </a:spcBef>
              <a:spcAft>
                <a:spcPts val="0"/>
              </a:spcAft>
              <a:buClr>
                <a:srgbClr val="3A3838"/>
              </a:buClr>
              <a:buSzPts val="1350"/>
              <a:buFont typeface="Arial"/>
              <a:buChar char="•"/>
              <a:defRPr sz="1350" b="0" i="0" u="none" strike="noStrike" cap="none">
                <a:solidFill>
                  <a:srgbClr val="3A3838"/>
                </a:solidFill>
                <a:latin typeface="Arial"/>
                <a:ea typeface="Arial"/>
                <a:cs typeface="Arial"/>
                <a:sym typeface="Arial"/>
              </a:defRPr>
            </a:lvl4pPr>
            <a:lvl5pPr marL="2286000" marR="0" lvl="4" indent="-314325" algn="l" rtl="0">
              <a:lnSpc>
                <a:spcPct val="90000"/>
              </a:lnSpc>
              <a:spcBef>
                <a:spcPts val="375"/>
              </a:spcBef>
              <a:spcAft>
                <a:spcPts val="0"/>
              </a:spcAft>
              <a:buClr>
                <a:srgbClr val="3A3838"/>
              </a:buClr>
              <a:buSzPts val="1350"/>
              <a:buFont typeface="Arial"/>
              <a:buChar char="•"/>
              <a:defRPr sz="1350" b="0" i="0" u="none" strike="noStrike" cap="none">
                <a:solidFill>
                  <a:srgbClr val="3A3838"/>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Content">
  <p:cSld name="Blank Content">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6">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344634" y="1165205"/>
            <a:ext cx="8591100" cy="1870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A3838"/>
              </a:buClr>
              <a:buSzPts val="4400"/>
              <a:buFont typeface="Montserrat Medium"/>
              <a:buNone/>
            </a:pPr>
            <a:r>
              <a:rPr lang="en"/>
              <a:t>How We're Transforming Our AFP Chapter Through a Commitment to IDEA</a:t>
            </a:r>
            <a:endParaRPr/>
          </a:p>
        </p:txBody>
      </p:sp>
      <p:sp>
        <p:nvSpPr>
          <p:cNvPr id="66" name="Google Shape;66;p18"/>
          <p:cNvSpPr txBox="1">
            <a:spLocks noGrp="1"/>
          </p:cNvSpPr>
          <p:nvPr>
            <p:ph type="body" idx="1"/>
          </p:nvPr>
        </p:nvSpPr>
        <p:spPr>
          <a:xfrm>
            <a:off x="344634" y="3273083"/>
            <a:ext cx="8591100" cy="679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a:t>Presented by: Elise Christmon, Valerie Sipp, </a:t>
            </a:r>
            <a:endParaRPr/>
          </a:p>
          <a:p>
            <a:pPr marL="0" lvl="0" indent="0" algn="l" rtl="0">
              <a:lnSpc>
                <a:spcPct val="90000"/>
              </a:lnSpc>
              <a:spcBef>
                <a:spcPts val="0"/>
              </a:spcBef>
              <a:spcAft>
                <a:spcPts val="0"/>
              </a:spcAft>
              <a:buClr>
                <a:srgbClr val="3A3838"/>
              </a:buClr>
              <a:buSzPts val="2100"/>
              <a:buNone/>
            </a:pPr>
            <a:r>
              <a:rPr lang="en"/>
              <a:t>Edna Meza-Aguirre, CFRE, JD, Julie Ragland, and Anton Russell</a:t>
            </a:r>
            <a:endParaRPr/>
          </a:p>
          <a:p>
            <a:pPr marL="0" lvl="0" indent="0" algn="l" rtl="0">
              <a:lnSpc>
                <a:spcPct val="90000"/>
              </a:lnSpc>
              <a:spcBef>
                <a:spcPts val="750"/>
              </a:spcBef>
              <a:spcAft>
                <a:spcPts val="0"/>
              </a:spcAft>
              <a:buClr>
                <a:srgbClr val="3A3838"/>
              </a:buClr>
              <a:buSzPts val="21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Top-Down Before Bottom-Up</a:t>
            </a:r>
            <a:br>
              <a:rPr lang="en"/>
            </a:br>
            <a:endParaRPr/>
          </a:p>
        </p:txBody>
      </p:sp>
      <p:sp>
        <p:nvSpPr>
          <p:cNvPr id="118" name="Google Shape;118;p27"/>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a:t>Equity minded leadership is essential to encourage folx to share their experiences aka field notes.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People BEFORE Policy</a:t>
            </a:r>
            <a:br>
              <a:rPr lang="en"/>
            </a:br>
            <a:endParaRPr/>
          </a:p>
        </p:txBody>
      </p:sp>
      <p:sp>
        <p:nvSpPr>
          <p:cNvPr id="124" name="Google Shape;124;p28"/>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a:t>Approach harmful situations with less degree “what happened?” &amp; all degree “how do you feel about ___?” or “are you feeling like this is a safe &amp; inclusive space for you?”</a:t>
            </a:r>
            <a:endParaRPr/>
          </a:p>
          <a:p>
            <a:pPr marL="171450" lvl="0" indent="-171450" algn="l" rtl="0">
              <a:lnSpc>
                <a:spcPct val="90000"/>
              </a:lnSpc>
              <a:spcBef>
                <a:spcPts val="750"/>
              </a:spcBef>
              <a:spcAft>
                <a:spcPts val="0"/>
              </a:spcAft>
              <a:buClr>
                <a:srgbClr val="3A3838"/>
              </a:buClr>
              <a:buSzPts val="2100"/>
              <a:buChar char="•"/>
            </a:pPr>
            <a:r>
              <a:rPr lang="en"/>
              <a:t>Concern yourself with knowing the sensation of alienation vs isolation</a:t>
            </a:r>
            <a:endParaRPr/>
          </a:p>
          <a:p>
            <a:pPr marL="171450" lvl="0" indent="-171450" algn="l" rtl="0">
              <a:lnSpc>
                <a:spcPct val="90000"/>
              </a:lnSpc>
              <a:spcBef>
                <a:spcPts val="750"/>
              </a:spcBef>
              <a:spcAft>
                <a:spcPts val="0"/>
              </a:spcAft>
              <a:buClr>
                <a:srgbClr val="3A3838"/>
              </a:buClr>
              <a:buSzPts val="2100"/>
              <a:buChar char="•"/>
            </a:pPr>
            <a:r>
              <a:rPr lang="en"/>
              <a:t>Always be prepared to confront your investors who may feel entitled &amp; therefore resistant to change (remember alienation vs isolation, cancel culture, etc.)</a:t>
            </a:r>
            <a:endParaRPr/>
          </a:p>
          <a:p>
            <a:pPr marL="0" lvl="0" indent="0" algn="l" rtl="0">
              <a:lnSpc>
                <a:spcPct val="90000"/>
              </a:lnSpc>
              <a:spcBef>
                <a:spcPts val="750"/>
              </a:spcBef>
              <a:spcAft>
                <a:spcPts val="0"/>
              </a:spcAft>
              <a:buClr>
                <a:srgbClr val="3A3838"/>
              </a:buClr>
              <a:buSzPts val="21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CELEBRATE!</a:t>
            </a:r>
            <a:br>
              <a:rPr lang="en"/>
            </a:br>
            <a:endParaRPr/>
          </a:p>
        </p:txBody>
      </p:sp>
      <p:sp>
        <p:nvSpPr>
          <p:cNvPr id="130" name="Google Shape;130;p29"/>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a:t>Share your personal growth opportunities as a leader, while being careful not to retraumatize those who were impacted.</a:t>
            </a:r>
            <a:endParaRPr/>
          </a:p>
          <a:p>
            <a:pPr marL="171450" lvl="0" indent="-171450" algn="l" rtl="0">
              <a:lnSpc>
                <a:spcPct val="90000"/>
              </a:lnSpc>
              <a:spcBef>
                <a:spcPts val="750"/>
              </a:spcBef>
              <a:spcAft>
                <a:spcPts val="0"/>
              </a:spcAft>
              <a:buClr>
                <a:srgbClr val="3A3838"/>
              </a:buClr>
              <a:buSzPts val="2100"/>
              <a:buChar char="•"/>
            </a:pPr>
            <a:r>
              <a:rPr lang="en"/>
              <a:t>Highlight important relationships in your community of individuals who built a bridge of understanding between opposites.</a:t>
            </a:r>
            <a:endParaRPr/>
          </a:p>
          <a:p>
            <a:pPr marL="171450" lvl="0" indent="-38100" algn="l" rtl="0">
              <a:lnSpc>
                <a:spcPct val="90000"/>
              </a:lnSpc>
              <a:spcBef>
                <a:spcPts val="750"/>
              </a:spcBef>
              <a:spcAft>
                <a:spcPts val="0"/>
              </a:spcAft>
              <a:buClr>
                <a:srgbClr val="3A3838"/>
              </a:buClr>
              <a:buSzPts val="21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CELEBRATE! </a:t>
            </a:r>
            <a:r>
              <a:rPr lang="en" sz="2000"/>
              <a:t>(cont.)</a:t>
            </a:r>
            <a:br>
              <a:rPr lang="en"/>
            </a:br>
            <a:endParaRPr/>
          </a:p>
        </p:txBody>
      </p:sp>
      <p:sp>
        <p:nvSpPr>
          <p:cNvPr id="136" name="Google Shape;136;p30"/>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a:t>Gather your entire community together regularly around the passion of your organization. Find creative ways to get folks to mix with each other to help drop the walls between them.</a:t>
            </a:r>
            <a:endParaRPr/>
          </a:p>
          <a:p>
            <a:pPr marL="171450" lvl="0" indent="-171450" algn="l" rtl="0">
              <a:lnSpc>
                <a:spcPct val="90000"/>
              </a:lnSpc>
              <a:spcBef>
                <a:spcPts val="750"/>
              </a:spcBef>
              <a:spcAft>
                <a:spcPts val="0"/>
              </a:spcAft>
              <a:buClr>
                <a:srgbClr val="3A3838"/>
              </a:buClr>
              <a:buSzPts val="2100"/>
              <a:buChar char="•"/>
            </a:pPr>
            <a:r>
              <a:rPr lang="en"/>
              <a:t>Communicate &amp; model an open-door policy. GET IN to the work of assistants, coordinators, managers &amp; other directors in your organization to realize how your policies are impacting them.</a:t>
            </a:r>
            <a:endParaRPr/>
          </a:p>
          <a:p>
            <a:pPr marL="171450" lvl="0" indent="-38100" algn="l" rtl="0">
              <a:lnSpc>
                <a:spcPct val="90000"/>
              </a:lnSpc>
              <a:spcBef>
                <a:spcPts val="750"/>
              </a:spcBef>
              <a:spcAft>
                <a:spcPts val="0"/>
              </a:spcAft>
              <a:buClr>
                <a:srgbClr val="3A3838"/>
              </a:buClr>
              <a:buSzPts val="21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Common Mid-Range Roadblocks</a:t>
            </a:r>
            <a:br>
              <a:rPr lang="en"/>
            </a:br>
            <a:endParaRPr/>
          </a:p>
        </p:txBody>
      </p:sp>
      <p:sp>
        <p:nvSpPr>
          <p:cNvPr id="142" name="Google Shape;142;p31"/>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a:t>No one-size-fits-all roadmap</a:t>
            </a:r>
            <a:endParaRPr/>
          </a:p>
          <a:p>
            <a:pPr marL="171450" lvl="0" indent="-171450" algn="l" rtl="0">
              <a:lnSpc>
                <a:spcPct val="90000"/>
              </a:lnSpc>
              <a:spcBef>
                <a:spcPts val="750"/>
              </a:spcBef>
              <a:spcAft>
                <a:spcPts val="0"/>
              </a:spcAft>
              <a:buClr>
                <a:srgbClr val="3A3838"/>
              </a:buClr>
              <a:buSzPts val="2100"/>
              <a:buChar char="•"/>
            </a:pPr>
            <a:r>
              <a:rPr lang="en"/>
              <a:t>Solid team a must</a:t>
            </a:r>
            <a:endParaRPr/>
          </a:p>
          <a:p>
            <a:pPr marL="171450" lvl="0" indent="-171450" algn="l" rtl="0">
              <a:lnSpc>
                <a:spcPct val="90000"/>
              </a:lnSpc>
              <a:spcBef>
                <a:spcPts val="750"/>
              </a:spcBef>
              <a:spcAft>
                <a:spcPts val="0"/>
              </a:spcAft>
              <a:buClr>
                <a:srgbClr val="3A3838"/>
              </a:buClr>
              <a:buSzPts val="2100"/>
              <a:buChar char="•"/>
            </a:pPr>
            <a:r>
              <a:rPr lang="en"/>
              <a:t>Bumpiness when things actually have to change</a:t>
            </a:r>
            <a:endParaRPr/>
          </a:p>
          <a:p>
            <a:pPr marL="171450" lvl="0" indent="-38100" algn="l" rtl="0">
              <a:lnSpc>
                <a:spcPct val="90000"/>
              </a:lnSpc>
              <a:spcBef>
                <a:spcPts val="750"/>
              </a:spcBef>
              <a:spcAft>
                <a:spcPts val="0"/>
              </a:spcAft>
              <a:buClr>
                <a:srgbClr val="3A3838"/>
              </a:buClr>
              <a:buSzPts val="21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646758" y="1162190"/>
            <a:ext cx="3309607" cy="14814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Pressure to progress work</a:t>
            </a:r>
            <a:endParaRPr/>
          </a:p>
        </p:txBody>
      </p:sp>
      <p:sp>
        <p:nvSpPr>
          <p:cNvPr id="148" name="Google Shape;148;p32"/>
          <p:cNvSpPr txBox="1">
            <a:spLocks noGrp="1"/>
          </p:cNvSpPr>
          <p:nvPr>
            <p:ph type="body" idx="1"/>
          </p:nvPr>
        </p:nvSpPr>
        <p:spPr>
          <a:xfrm>
            <a:off x="896975" y="2283000"/>
            <a:ext cx="3059400" cy="18084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a:t>Need results/metrics</a:t>
            </a:r>
            <a:endParaRPr/>
          </a:p>
          <a:p>
            <a:pPr marL="171450" lvl="0" indent="-171450" algn="l" rtl="0">
              <a:lnSpc>
                <a:spcPct val="90000"/>
              </a:lnSpc>
              <a:spcBef>
                <a:spcPts val="750"/>
              </a:spcBef>
              <a:spcAft>
                <a:spcPts val="0"/>
              </a:spcAft>
              <a:buClr>
                <a:srgbClr val="3A3838"/>
              </a:buClr>
              <a:buSzPts val="2100"/>
              <a:buChar char="•"/>
            </a:pPr>
            <a:r>
              <a:rPr lang="en"/>
              <a:t>How do we know we’re becoming less racist?</a:t>
            </a:r>
            <a:endParaRPr/>
          </a:p>
        </p:txBody>
      </p:sp>
      <p:sp>
        <p:nvSpPr>
          <p:cNvPr id="149" name="Google Shape;149;p32"/>
          <p:cNvSpPr txBox="1"/>
          <p:nvPr/>
        </p:nvSpPr>
        <p:spPr>
          <a:xfrm>
            <a:off x="5045233" y="1414670"/>
            <a:ext cx="3309607" cy="10297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A3838"/>
              </a:buClr>
              <a:buSzPts val="4400"/>
              <a:buFont typeface="Montserrat Medium"/>
              <a:buNone/>
            </a:pPr>
            <a:r>
              <a:rPr lang="en" sz="3300">
                <a:solidFill>
                  <a:srgbClr val="3A3838"/>
                </a:solidFill>
                <a:latin typeface="Montserrat Medium"/>
                <a:ea typeface="Montserrat Medium"/>
                <a:cs typeface="Montserrat Medium"/>
                <a:sym typeface="Montserrat Medium"/>
              </a:rPr>
              <a:t>Performativity</a:t>
            </a:r>
            <a:endParaRPr sz="2200" b="0" i="0" u="none" strike="noStrike" cap="none">
              <a:solidFill>
                <a:srgbClr val="3A3838"/>
              </a:solidFill>
              <a:latin typeface="Montserrat Medium"/>
              <a:ea typeface="Montserrat Medium"/>
              <a:cs typeface="Montserrat Medium"/>
              <a:sym typeface="Montserrat Medium"/>
            </a:endParaRPr>
          </a:p>
        </p:txBody>
      </p:sp>
      <p:sp>
        <p:nvSpPr>
          <p:cNvPr id="150" name="Google Shape;150;p32"/>
          <p:cNvSpPr txBox="1"/>
          <p:nvPr/>
        </p:nvSpPr>
        <p:spPr>
          <a:xfrm>
            <a:off x="5338135" y="2191497"/>
            <a:ext cx="3150600" cy="18084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rgbClr val="3A3838"/>
              </a:buClr>
              <a:buSzPts val="2100"/>
              <a:buFont typeface="Arial"/>
              <a:buChar char="•"/>
            </a:pPr>
            <a:r>
              <a:rPr lang="en" sz="2100">
                <a:solidFill>
                  <a:srgbClr val="3A3838"/>
                </a:solidFill>
              </a:rPr>
              <a:t>Checking boxes out of fear</a:t>
            </a:r>
            <a:endParaRPr/>
          </a:p>
          <a:p>
            <a:pPr marL="171450" marR="0" lvl="0" indent="-171450" algn="l" rtl="0">
              <a:lnSpc>
                <a:spcPct val="90000"/>
              </a:lnSpc>
              <a:spcBef>
                <a:spcPts val="750"/>
              </a:spcBef>
              <a:spcAft>
                <a:spcPts val="0"/>
              </a:spcAft>
              <a:buClr>
                <a:srgbClr val="3A3838"/>
              </a:buClr>
              <a:buSzPts val="2100"/>
              <a:buFont typeface="Arial"/>
              <a:buChar char="•"/>
            </a:pPr>
            <a:r>
              <a:rPr lang="en" sz="2100">
                <a:solidFill>
                  <a:srgbClr val="3A3838"/>
                </a:solidFill>
              </a:rPr>
              <a:t>No inner or systemic change</a:t>
            </a:r>
            <a:endParaRPr/>
          </a:p>
          <a:p>
            <a:pPr marL="457200" marR="0" lvl="0" indent="0" algn="l" rtl="0">
              <a:lnSpc>
                <a:spcPct val="90000"/>
              </a:lnSpc>
              <a:spcBef>
                <a:spcPts val="750"/>
              </a:spcBef>
              <a:spcAft>
                <a:spcPts val="0"/>
              </a:spcAft>
              <a:buNone/>
            </a:pPr>
            <a:endParaRPr/>
          </a:p>
        </p:txBody>
      </p:sp>
      <p:sp>
        <p:nvSpPr>
          <p:cNvPr id="151" name="Google Shape;151;p32"/>
          <p:cNvSpPr/>
          <p:nvPr/>
        </p:nvSpPr>
        <p:spPr>
          <a:xfrm>
            <a:off x="4101220" y="2191505"/>
            <a:ext cx="1002667" cy="724277"/>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Pressure on Leadership</a:t>
            </a:r>
            <a:endParaRPr/>
          </a:p>
        </p:txBody>
      </p:sp>
      <p:sp>
        <p:nvSpPr>
          <p:cNvPr id="157" name="Google Shape;157;p33"/>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a:t>You will need to direct resources to IDEA work and staff</a:t>
            </a:r>
            <a:endParaRPr/>
          </a:p>
          <a:p>
            <a:pPr marL="514350" lvl="1" indent="-171450" algn="l" rtl="0">
              <a:lnSpc>
                <a:spcPct val="90000"/>
              </a:lnSpc>
              <a:spcBef>
                <a:spcPts val="375"/>
              </a:spcBef>
              <a:spcAft>
                <a:spcPts val="0"/>
              </a:spcAft>
              <a:buClr>
                <a:srgbClr val="3A3838"/>
              </a:buClr>
              <a:buSzPts val="1800"/>
              <a:buChar char="•"/>
            </a:pPr>
            <a:r>
              <a:rPr lang="en"/>
              <a:t>Invest in longevity and retention for culture to thrive </a:t>
            </a:r>
            <a:endParaRPr/>
          </a:p>
          <a:p>
            <a:pPr marL="171450" lvl="0" indent="-171450" algn="l" rtl="0">
              <a:lnSpc>
                <a:spcPct val="90000"/>
              </a:lnSpc>
              <a:spcBef>
                <a:spcPts val="750"/>
              </a:spcBef>
              <a:spcAft>
                <a:spcPts val="0"/>
              </a:spcAft>
              <a:buClr>
                <a:srgbClr val="3A3838"/>
              </a:buClr>
              <a:buSzPts val="2100"/>
              <a:buChar char="•"/>
            </a:pPr>
            <a:r>
              <a:rPr lang="en"/>
              <a:t>Don’t rush your timeline</a:t>
            </a:r>
            <a:endParaRPr/>
          </a:p>
          <a:p>
            <a:pPr marL="514350" lvl="1" indent="-171450" algn="l" rtl="0">
              <a:lnSpc>
                <a:spcPct val="90000"/>
              </a:lnSpc>
              <a:spcBef>
                <a:spcPts val="375"/>
              </a:spcBef>
              <a:spcAft>
                <a:spcPts val="0"/>
              </a:spcAft>
              <a:buClr>
                <a:srgbClr val="3A3838"/>
              </a:buClr>
              <a:buSzPts val="1800"/>
              <a:buChar char="•"/>
            </a:pPr>
            <a:r>
              <a:rPr lang="en"/>
              <a:t>Slow down and regroup/pivot if you need</a:t>
            </a:r>
            <a:endParaRPr/>
          </a:p>
          <a:p>
            <a:pPr marL="857250" lvl="2" indent="-171450" algn="l" rtl="0">
              <a:lnSpc>
                <a:spcPct val="90000"/>
              </a:lnSpc>
              <a:spcBef>
                <a:spcPts val="375"/>
              </a:spcBef>
              <a:spcAft>
                <a:spcPts val="0"/>
              </a:spcAft>
              <a:buClr>
                <a:srgbClr val="3A3838"/>
              </a:buClr>
              <a:buSzPts val="1500"/>
              <a:buChar char="•"/>
            </a:pPr>
            <a:r>
              <a:rPr lang="en"/>
              <a:t>It’s about the process and culture you create</a:t>
            </a:r>
            <a:endParaRPr/>
          </a:p>
          <a:p>
            <a:pPr marL="514350" lvl="1" indent="-171450" algn="l" rtl="0">
              <a:lnSpc>
                <a:spcPct val="90000"/>
              </a:lnSpc>
              <a:spcBef>
                <a:spcPts val="375"/>
              </a:spcBef>
              <a:spcAft>
                <a:spcPts val="0"/>
              </a:spcAft>
              <a:buClr>
                <a:srgbClr val="3A3838"/>
              </a:buClr>
              <a:buSzPts val="1800"/>
              <a:buChar char="•"/>
            </a:pPr>
            <a:r>
              <a:rPr lang="en"/>
              <a:t>Results and success are unique to your organization</a:t>
            </a:r>
            <a:endParaRPr/>
          </a:p>
          <a:p>
            <a:pPr marL="857250" lvl="0" indent="0" algn="l" rtl="0">
              <a:lnSpc>
                <a:spcPct val="90000"/>
              </a:lnSpc>
              <a:spcBef>
                <a:spcPts val="375"/>
              </a:spcBef>
              <a:spcAft>
                <a:spcPts val="0"/>
              </a:spcAft>
              <a:buNone/>
            </a:pPr>
            <a:endParaRPr/>
          </a:p>
          <a:p>
            <a:pPr marL="857250" lvl="2" indent="-76200" algn="l" rtl="0">
              <a:lnSpc>
                <a:spcPct val="90000"/>
              </a:lnSpc>
              <a:spcBef>
                <a:spcPts val="375"/>
              </a:spcBef>
              <a:spcAft>
                <a:spcPts val="0"/>
              </a:spcAft>
              <a:buClr>
                <a:srgbClr val="3A3838"/>
              </a:buClr>
              <a:buSzPts val="15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Pressure on BIPOC Staff</a:t>
            </a:r>
            <a:endParaRPr/>
          </a:p>
        </p:txBody>
      </p:sp>
      <p:sp>
        <p:nvSpPr>
          <p:cNvPr id="163" name="Google Shape;163;p34"/>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a:t>Navigating the power dynamics of fundraising while dealing with the reality of how systemic racism plays out in our orgs</a:t>
            </a:r>
            <a:endParaRPr/>
          </a:p>
          <a:p>
            <a:pPr marL="514350" lvl="1" indent="-171450" algn="l" rtl="0">
              <a:lnSpc>
                <a:spcPct val="90000"/>
              </a:lnSpc>
              <a:spcBef>
                <a:spcPts val="375"/>
              </a:spcBef>
              <a:spcAft>
                <a:spcPts val="0"/>
              </a:spcAft>
              <a:buClr>
                <a:srgbClr val="3A3838"/>
              </a:buClr>
              <a:buSzPts val="1800"/>
              <a:buChar char="•"/>
            </a:pPr>
            <a:r>
              <a:rPr lang="en"/>
              <a:t>We have less money and inherited wealth = less security, taking fewer risks</a:t>
            </a:r>
            <a:endParaRPr/>
          </a:p>
          <a:p>
            <a:pPr marL="857250" lvl="2" indent="-171450" algn="l" rtl="0">
              <a:lnSpc>
                <a:spcPct val="90000"/>
              </a:lnSpc>
              <a:spcBef>
                <a:spcPts val="375"/>
              </a:spcBef>
              <a:spcAft>
                <a:spcPts val="0"/>
              </a:spcAft>
              <a:buClr>
                <a:srgbClr val="3A3838"/>
              </a:buClr>
              <a:buSzPts val="1500"/>
              <a:buChar char="•"/>
            </a:pPr>
            <a:r>
              <a:rPr lang="en"/>
              <a:t>Pioneer work is hard - for whose benefit? Who gets paid to do this “mission critical” work? Who looks good for sticking their neck out?</a:t>
            </a:r>
            <a:endParaRPr/>
          </a:p>
          <a:p>
            <a:pPr marL="1200150" lvl="3" indent="-85725" algn="l" rtl="0">
              <a:lnSpc>
                <a:spcPct val="90000"/>
              </a:lnSpc>
              <a:spcBef>
                <a:spcPts val="375"/>
              </a:spcBef>
              <a:spcAft>
                <a:spcPts val="0"/>
              </a:spcAft>
              <a:buClr>
                <a:srgbClr val="3A3838"/>
              </a:buClr>
              <a:buSzPts val="135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5"/>
          <p:cNvSpPr txBox="1">
            <a:spLocks noGrp="1"/>
          </p:cNvSpPr>
          <p:nvPr>
            <p:ph type="title"/>
          </p:nvPr>
        </p:nvSpPr>
        <p:spPr>
          <a:xfrm>
            <a:off x="628650" y="1010271"/>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dirty="0"/>
              <a:t>Burnout</a:t>
            </a:r>
            <a:br>
              <a:rPr lang="en" dirty="0"/>
            </a:br>
            <a:endParaRPr dirty="0"/>
          </a:p>
        </p:txBody>
      </p:sp>
      <p:sp>
        <p:nvSpPr>
          <p:cNvPr id="169" name="Google Shape;169;p35"/>
          <p:cNvSpPr txBox="1">
            <a:spLocks noGrp="1"/>
          </p:cNvSpPr>
          <p:nvPr>
            <p:ph type="body" idx="1"/>
          </p:nvPr>
        </p:nvSpPr>
        <p:spPr>
          <a:xfrm>
            <a:off x="1061419" y="1659904"/>
            <a:ext cx="7886700" cy="24733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dirty="0"/>
              <a:t>BIPOC staff</a:t>
            </a:r>
            <a:endParaRPr dirty="0"/>
          </a:p>
          <a:p>
            <a:pPr marL="514350" lvl="1" indent="-184150" algn="l" rtl="0">
              <a:lnSpc>
                <a:spcPct val="90000"/>
              </a:lnSpc>
              <a:spcBef>
                <a:spcPts val="375"/>
              </a:spcBef>
              <a:spcAft>
                <a:spcPts val="0"/>
              </a:spcAft>
              <a:buClr>
                <a:srgbClr val="3A3838"/>
              </a:buClr>
              <a:buSzPts val="2000"/>
              <a:buChar char="•"/>
            </a:pPr>
            <a:r>
              <a:rPr lang="en" sz="2000" dirty="0"/>
              <a:t>Consider taking a step back</a:t>
            </a:r>
            <a:endParaRPr sz="2000" dirty="0"/>
          </a:p>
          <a:p>
            <a:pPr marL="857250" lvl="2" indent="-190500" algn="l" rtl="0">
              <a:lnSpc>
                <a:spcPct val="90000"/>
              </a:lnSpc>
              <a:spcBef>
                <a:spcPts val="375"/>
              </a:spcBef>
              <a:spcAft>
                <a:spcPts val="0"/>
              </a:spcAft>
              <a:buClr>
                <a:srgbClr val="3A3838"/>
              </a:buClr>
              <a:buSzPts val="1800"/>
              <a:buChar char="•"/>
            </a:pPr>
            <a:r>
              <a:rPr lang="en" sz="1800" dirty="0"/>
              <a:t>Are you enabling white fragility?</a:t>
            </a:r>
            <a:endParaRPr sz="1800" dirty="0"/>
          </a:p>
          <a:p>
            <a:pPr marL="857250" lvl="2" indent="-190500" algn="l" rtl="0">
              <a:lnSpc>
                <a:spcPct val="90000"/>
              </a:lnSpc>
              <a:spcBef>
                <a:spcPts val="375"/>
              </a:spcBef>
              <a:spcAft>
                <a:spcPts val="0"/>
              </a:spcAft>
              <a:buClr>
                <a:srgbClr val="3A3838"/>
              </a:buClr>
              <a:buSzPts val="1800"/>
              <a:buChar char="•"/>
            </a:pPr>
            <a:r>
              <a:rPr lang="en" sz="1800" dirty="0"/>
              <a:t>Put your oxygen mask on first</a:t>
            </a:r>
            <a:endParaRPr sz="1800" dirty="0"/>
          </a:p>
          <a:p>
            <a:pPr marL="171450" lvl="0" indent="-133350" algn="l" rtl="0">
              <a:lnSpc>
                <a:spcPct val="90000"/>
              </a:lnSpc>
              <a:spcBef>
                <a:spcPts val="375"/>
              </a:spcBef>
              <a:spcAft>
                <a:spcPts val="0"/>
              </a:spcAft>
              <a:buClr>
                <a:srgbClr val="3A3838"/>
              </a:buClr>
              <a:buSzPts val="1500"/>
              <a:buChar char="•"/>
            </a:pPr>
            <a:r>
              <a:rPr lang="en" dirty="0"/>
              <a:t>Leadership</a:t>
            </a:r>
            <a:endParaRPr dirty="0"/>
          </a:p>
          <a:p>
            <a:pPr marL="514350" lvl="1" indent="-171450" algn="l" rtl="0">
              <a:lnSpc>
                <a:spcPct val="90000"/>
              </a:lnSpc>
              <a:spcBef>
                <a:spcPts val="375"/>
              </a:spcBef>
              <a:spcAft>
                <a:spcPts val="0"/>
              </a:spcAft>
              <a:buSzPts val="1800"/>
              <a:buChar char="•"/>
            </a:pPr>
            <a:r>
              <a:rPr lang="en" dirty="0"/>
              <a:t>Dedicate time and space for processing</a:t>
            </a:r>
            <a:endParaRPr dirty="0"/>
          </a:p>
          <a:p>
            <a:pPr marL="514350" lvl="1" indent="-171450" algn="l" rtl="0">
              <a:lnSpc>
                <a:spcPct val="90000"/>
              </a:lnSpc>
              <a:spcBef>
                <a:spcPts val="375"/>
              </a:spcBef>
              <a:spcAft>
                <a:spcPts val="0"/>
              </a:spcAft>
              <a:buSzPts val="1800"/>
              <a:buChar char="•"/>
            </a:pPr>
            <a:r>
              <a:rPr lang="en" dirty="0"/>
              <a:t>Affinity groups are excellent</a:t>
            </a:r>
            <a:endParaRPr dirty="0"/>
          </a:p>
          <a:p>
            <a:pPr marL="514350" lvl="1" indent="-171450" algn="l" rtl="0">
              <a:lnSpc>
                <a:spcPct val="90000"/>
              </a:lnSpc>
              <a:spcBef>
                <a:spcPts val="375"/>
              </a:spcBef>
              <a:spcAft>
                <a:spcPts val="0"/>
              </a:spcAft>
              <a:buSzPts val="1800"/>
              <a:buChar char="•"/>
            </a:pPr>
            <a:r>
              <a:rPr lang="en" dirty="0"/>
              <a:t>Lean on outside resources (like AFP!)</a:t>
            </a:r>
            <a:endParaRPr dirty="0"/>
          </a:p>
          <a:p>
            <a:pPr marL="857250" lvl="2" indent="-76200" algn="l" rtl="0">
              <a:lnSpc>
                <a:spcPct val="90000"/>
              </a:lnSpc>
              <a:spcBef>
                <a:spcPts val="375"/>
              </a:spcBef>
              <a:spcAft>
                <a:spcPts val="0"/>
              </a:spcAft>
              <a:buClr>
                <a:srgbClr val="3A3838"/>
              </a:buClr>
              <a:buSzPts val="15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6"/>
          <p:cNvSpPr txBox="1">
            <a:spLocks noGrp="1"/>
          </p:cNvSpPr>
          <p:nvPr>
            <p:ph type="title"/>
          </p:nvPr>
        </p:nvSpPr>
        <p:spPr>
          <a:xfrm>
            <a:off x="458300" y="103195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Call to Action - </a:t>
            </a:r>
            <a:r>
              <a:rPr lang="en" b="1">
                <a:latin typeface="Montserrat"/>
                <a:ea typeface="Montserrat"/>
                <a:cs typeface="Montserrat"/>
                <a:sym typeface="Montserrat"/>
              </a:rPr>
              <a:t>WHO</a:t>
            </a:r>
            <a:endParaRPr b="1">
              <a:latin typeface="Montserrat"/>
              <a:ea typeface="Montserrat"/>
              <a:cs typeface="Montserrat"/>
              <a:sym typeface="Montserrat"/>
            </a:endParaRPr>
          </a:p>
        </p:txBody>
      </p:sp>
      <p:sp>
        <p:nvSpPr>
          <p:cNvPr id="175" name="Google Shape;175;p36"/>
          <p:cNvSpPr txBox="1">
            <a:spLocks noGrp="1"/>
          </p:cNvSpPr>
          <p:nvPr>
            <p:ph type="body" idx="1"/>
          </p:nvPr>
        </p:nvSpPr>
        <p:spPr>
          <a:xfrm>
            <a:off x="628650" y="1690375"/>
            <a:ext cx="7886700" cy="2481300"/>
          </a:xfrm>
          <a:prstGeom prst="rect">
            <a:avLst/>
          </a:prstGeom>
          <a:noFill/>
          <a:ln>
            <a:noFill/>
          </a:ln>
        </p:spPr>
        <p:txBody>
          <a:bodyPr spcFirstLastPara="1" wrap="square" lIns="91425" tIns="45700" rIns="91425" bIns="45700" anchor="t" anchorCtr="0">
            <a:noAutofit/>
          </a:bodyPr>
          <a:lstStyle/>
          <a:p>
            <a:pPr marL="514350" lvl="1" indent="-184150" algn="l" rtl="0">
              <a:lnSpc>
                <a:spcPct val="90000"/>
              </a:lnSpc>
              <a:spcBef>
                <a:spcPts val="375"/>
              </a:spcBef>
              <a:spcAft>
                <a:spcPts val="0"/>
              </a:spcAft>
              <a:buClr>
                <a:srgbClr val="3A3838"/>
              </a:buClr>
              <a:buSzPts val="2000"/>
              <a:buChar char="•"/>
            </a:pPr>
            <a:r>
              <a:rPr lang="en" sz="2000"/>
              <a:t>Anyone with power and/or privilege, especially</a:t>
            </a:r>
            <a:endParaRPr sz="2000"/>
          </a:p>
          <a:p>
            <a:pPr marL="857250" lvl="2" indent="-190500" algn="l" rtl="0">
              <a:lnSpc>
                <a:spcPct val="90000"/>
              </a:lnSpc>
              <a:spcBef>
                <a:spcPts val="375"/>
              </a:spcBef>
              <a:spcAft>
                <a:spcPts val="0"/>
              </a:spcAft>
              <a:buClr>
                <a:srgbClr val="3A3838"/>
              </a:buClr>
              <a:buSzPts val="1800"/>
              <a:buChar char="•"/>
            </a:pPr>
            <a:r>
              <a:rPr lang="en" sz="1800"/>
              <a:t>White people</a:t>
            </a:r>
            <a:endParaRPr sz="1800"/>
          </a:p>
          <a:p>
            <a:pPr marL="857250" lvl="2" indent="-190500" algn="l" rtl="0">
              <a:lnSpc>
                <a:spcPct val="90000"/>
              </a:lnSpc>
              <a:spcBef>
                <a:spcPts val="375"/>
              </a:spcBef>
              <a:spcAft>
                <a:spcPts val="0"/>
              </a:spcAft>
              <a:buSzPts val="1800"/>
              <a:buChar char="•"/>
            </a:pPr>
            <a:r>
              <a:rPr lang="en" sz="1800"/>
              <a:t>People with intergenerational wealth</a:t>
            </a:r>
            <a:endParaRPr sz="1800"/>
          </a:p>
          <a:p>
            <a:pPr marL="857250" lvl="2" indent="-190500" algn="l" rtl="0">
              <a:lnSpc>
                <a:spcPct val="90000"/>
              </a:lnSpc>
              <a:spcBef>
                <a:spcPts val="375"/>
              </a:spcBef>
              <a:spcAft>
                <a:spcPts val="0"/>
              </a:spcAft>
              <a:buSzPts val="1800"/>
              <a:buChar char="•"/>
            </a:pPr>
            <a:r>
              <a:rPr lang="en" sz="1800"/>
              <a:t>People with influence</a:t>
            </a:r>
            <a:endParaRPr sz="1800"/>
          </a:p>
          <a:p>
            <a:pPr marL="514350" lvl="1" indent="-184150" algn="l" rtl="0">
              <a:lnSpc>
                <a:spcPct val="90000"/>
              </a:lnSpc>
              <a:spcBef>
                <a:spcPts val="375"/>
              </a:spcBef>
              <a:spcAft>
                <a:spcPts val="0"/>
              </a:spcAft>
              <a:buSzPts val="2000"/>
              <a:buChar char="•"/>
            </a:pPr>
            <a:r>
              <a:rPr lang="en" sz="2000"/>
              <a:t>All entities:</a:t>
            </a:r>
            <a:endParaRPr sz="2200"/>
          </a:p>
          <a:p>
            <a:pPr marL="857250" lvl="2" indent="-190500" algn="l" rtl="0">
              <a:lnSpc>
                <a:spcPct val="90000"/>
              </a:lnSpc>
              <a:spcBef>
                <a:spcPts val="375"/>
              </a:spcBef>
              <a:spcAft>
                <a:spcPts val="0"/>
              </a:spcAft>
              <a:buSzPts val="1800"/>
              <a:buChar char="•"/>
            </a:pPr>
            <a:r>
              <a:rPr lang="en" sz="1800"/>
              <a:t>Non-profit organizations</a:t>
            </a:r>
            <a:endParaRPr sz="1800"/>
          </a:p>
          <a:p>
            <a:pPr marL="857250" lvl="2" indent="-190500" algn="l" rtl="0">
              <a:lnSpc>
                <a:spcPct val="90000"/>
              </a:lnSpc>
              <a:spcBef>
                <a:spcPts val="375"/>
              </a:spcBef>
              <a:spcAft>
                <a:spcPts val="0"/>
              </a:spcAft>
              <a:buSzPts val="1800"/>
              <a:buChar char="•"/>
            </a:pPr>
            <a:r>
              <a:rPr lang="en" sz="1800"/>
              <a:t>Businesses/corporations</a:t>
            </a:r>
            <a:endParaRPr sz="1800"/>
          </a:p>
          <a:p>
            <a:pPr marL="857250" lvl="2" indent="-190500" algn="l" rtl="0">
              <a:lnSpc>
                <a:spcPct val="90000"/>
              </a:lnSpc>
              <a:spcBef>
                <a:spcPts val="375"/>
              </a:spcBef>
              <a:spcAft>
                <a:spcPts val="0"/>
              </a:spcAft>
              <a:buSzPts val="1800"/>
              <a:buChar char="•"/>
            </a:pPr>
            <a:r>
              <a:rPr lang="en" sz="1800"/>
              <a:t>Affiliate organizations (i.e. AFP chapters)</a:t>
            </a:r>
            <a:endParaRPr sz="1800"/>
          </a:p>
          <a:p>
            <a:pPr marL="514350" lvl="0" indent="0" algn="l" rtl="0">
              <a:lnSpc>
                <a:spcPct val="90000"/>
              </a:lnSpc>
              <a:spcBef>
                <a:spcPts val="375"/>
              </a:spcBef>
              <a:spcAft>
                <a:spcPts val="0"/>
              </a:spcAft>
              <a:buNone/>
            </a:pPr>
            <a:endParaRPr/>
          </a:p>
          <a:p>
            <a:pPr marL="857250" lvl="2" indent="-76200" algn="l" rtl="0">
              <a:lnSpc>
                <a:spcPct val="90000"/>
              </a:lnSpc>
              <a:spcBef>
                <a:spcPts val="375"/>
              </a:spcBef>
              <a:spcAft>
                <a:spcPts val="0"/>
              </a:spcAft>
              <a:buClr>
                <a:srgbClr val="3A3838"/>
              </a:buClr>
              <a:buSzPts val="15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Land Acknowledgement</a:t>
            </a:r>
            <a:br>
              <a:rPr lang="en"/>
            </a:br>
            <a:endParaRPr/>
          </a:p>
        </p:txBody>
      </p:sp>
      <p:sp>
        <p:nvSpPr>
          <p:cNvPr id="72" name="Google Shape;72;p19"/>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a:t>We acknowledge and pay tribute to the original inhabitants of this land. The city of New Orleans is a continuation of an indigenous trade hub on the Mississippi River, known for thousands of years as Bulbancha. Native peoples have lived on this land since time immemorial, and the resilient voices of Native Americans remain an inseparable part of our local culture. With gratitude and honor, we acknowledge the indigenous nations that have lived and continue to thrive here.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7"/>
          <p:cNvSpPr txBox="1">
            <a:spLocks noGrp="1"/>
          </p:cNvSpPr>
          <p:nvPr>
            <p:ph type="title"/>
          </p:nvPr>
        </p:nvSpPr>
        <p:spPr>
          <a:xfrm>
            <a:off x="474525" y="101185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Call to Action - </a:t>
            </a:r>
            <a:r>
              <a:rPr lang="en" b="1">
                <a:latin typeface="Montserrat"/>
                <a:ea typeface="Montserrat"/>
                <a:cs typeface="Montserrat"/>
                <a:sym typeface="Montserrat"/>
              </a:rPr>
              <a:t>WHAT</a:t>
            </a:r>
            <a:endParaRPr b="1">
              <a:latin typeface="Montserrat"/>
              <a:ea typeface="Montserrat"/>
              <a:cs typeface="Montserrat"/>
              <a:sym typeface="Montserrat"/>
            </a:endParaRPr>
          </a:p>
        </p:txBody>
      </p:sp>
      <p:sp>
        <p:nvSpPr>
          <p:cNvPr id="181" name="Google Shape;181;p37"/>
          <p:cNvSpPr txBox="1">
            <a:spLocks noGrp="1"/>
          </p:cNvSpPr>
          <p:nvPr>
            <p:ph type="body" idx="1"/>
          </p:nvPr>
        </p:nvSpPr>
        <p:spPr>
          <a:xfrm>
            <a:off x="628650" y="1690350"/>
            <a:ext cx="7886700" cy="248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75"/>
              </a:spcBef>
              <a:spcAft>
                <a:spcPts val="0"/>
              </a:spcAft>
              <a:buNone/>
            </a:pPr>
            <a:r>
              <a:rPr lang="en" sz="2000" b="1"/>
              <a:t>Make an EXPLICIT commitment to IDEA</a:t>
            </a:r>
            <a:br>
              <a:rPr lang="en" sz="2000"/>
            </a:br>
            <a:endParaRPr sz="1800"/>
          </a:p>
          <a:p>
            <a:pPr marL="857250" lvl="2" indent="-203200" algn="l" rtl="0">
              <a:lnSpc>
                <a:spcPct val="90000"/>
              </a:lnSpc>
              <a:spcBef>
                <a:spcPts val="375"/>
              </a:spcBef>
              <a:spcAft>
                <a:spcPts val="0"/>
              </a:spcAft>
              <a:buSzPts val="2000"/>
              <a:buChar char="•"/>
            </a:pPr>
            <a:r>
              <a:rPr lang="en" sz="1800" b="1"/>
              <a:t>Individually </a:t>
            </a:r>
            <a:r>
              <a:rPr lang="en" sz="1800"/>
              <a:t>this may mean defining your personal VALUES and making a commitment to explore and talk about IDEA with your circles even if it’s not easy or comfortable</a:t>
            </a:r>
            <a:endParaRPr sz="1800"/>
          </a:p>
          <a:p>
            <a:pPr marL="857250" lvl="2" indent="-190500" algn="l" rtl="0">
              <a:lnSpc>
                <a:spcPct val="90000"/>
              </a:lnSpc>
              <a:spcBef>
                <a:spcPts val="375"/>
              </a:spcBef>
              <a:spcAft>
                <a:spcPts val="0"/>
              </a:spcAft>
              <a:buSzPts val="1800"/>
              <a:buChar char="•"/>
            </a:pPr>
            <a:r>
              <a:rPr lang="en" sz="1800" b="1"/>
              <a:t>Collectively/Organizationally</a:t>
            </a:r>
            <a:r>
              <a:rPr lang="en" sz="1800"/>
              <a:t> this may include developing an IDEA commitment statement, defining your organizational VALUES, and making a commitment to explore and talk about IDEA together even if it’s not easy or comfortable </a:t>
            </a:r>
            <a:endParaRPr sz="1800"/>
          </a:p>
          <a:p>
            <a:pPr marL="514350" lvl="0" indent="0" algn="l" rtl="0">
              <a:lnSpc>
                <a:spcPct val="90000"/>
              </a:lnSpc>
              <a:spcBef>
                <a:spcPts val="375"/>
              </a:spcBef>
              <a:spcAft>
                <a:spcPts val="0"/>
              </a:spcAft>
              <a:buNone/>
            </a:pPr>
            <a:endParaRPr/>
          </a:p>
          <a:p>
            <a:pPr marL="857250" lvl="2" indent="-76200" algn="l" rtl="0">
              <a:lnSpc>
                <a:spcPct val="90000"/>
              </a:lnSpc>
              <a:spcBef>
                <a:spcPts val="375"/>
              </a:spcBef>
              <a:spcAft>
                <a:spcPts val="0"/>
              </a:spcAft>
              <a:buClr>
                <a:srgbClr val="3A3838"/>
              </a:buClr>
              <a:buSzPts val="15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8"/>
          <p:cNvSpPr txBox="1">
            <a:spLocks noGrp="1"/>
          </p:cNvSpPr>
          <p:nvPr>
            <p:ph type="title"/>
          </p:nvPr>
        </p:nvSpPr>
        <p:spPr>
          <a:xfrm>
            <a:off x="474525" y="101185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Call to Action - </a:t>
            </a:r>
            <a:r>
              <a:rPr lang="en" b="1">
                <a:latin typeface="Montserrat"/>
                <a:ea typeface="Montserrat"/>
                <a:cs typeface="Montserrat"/>
                <a:sym typeface="Montserrat"/>
              </a:rPr>
              <a:t>WHAT</a:t>
            </a:r>
            <a:endParaRPr b="1">
              <a:latin typeface="Montserrat"/>
              <a:ea typeface="Montserrat"/>
              <a:cs typeface="Montserrat"/>
              <a:sym typeface="Montserrat"/>
            </a:endParaRPr>
          </a:p>
        </p:txBody>
      </p:sp>
      <p:sp>
        <p:nvSpPr>
          <p:cNvPr id="187" name="Google Shape;187;p38"/>
          <p:cNvSpPr txBox="1">
            <a:spLocks noGrp="1"/>
          </p:cNvSpPr>
          <p:nvPr>
            <p:ph type="body" idx="1"/>
          </p:nvPr>
        </p:nvSpPr>
        <p:spPr>
          <a:xfrm>
            <a:off x="628650" y="1690350"/>
            <a:ext cx="7886700" cy="248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75"/>
              </a:spcBef>
              <a:spcAft>
                <a:spcPts val="0"/>
              </a:spcAft>
              <a:buNone/>
            </a:pPr>
            <a:r>
              <a:rPr lang="en" sz="2000" b="1"/>
              <a:t>Consider IDEA your “NORTH STAR” when it comes to action, and the lens through which everything is viewed.</a:t>
            </a:r>
            <a:endParaRPr sz="2000" b="1"/>
          </a:p>
          <a:p>
            <a:pPr marL="0" lvl="0" indent="0" algn="l" rtl="0">
              <a:lnSpc>
                <a:spcPct val="90000"/>
              </a:lnSpc>
              <a:spcBef>
                <a:spcPts val="375"/>
              </a:spcBef>
              <a:spcAft>
                <a:spcPts val="0"/>
              </a:spcAft>
              <a:buNone/>
            </a:pPr>
            <a:endParaRPr sz="2000"/>
          </a:p>
          <a:p>
            <a:pPr marL="0" lvl="0" indent="0" algn="l" rtl="0">
              <a:lnSpc>
                <a:spcPct val="90000"/>
              </a:lnSpc>
              <a:spcBef>
                <a:spcPts val="375"/>
              </a:spcBef>
              <a:spcAft>
                <a:spcPts val="0"/>
              </a:spcAft>
              <a:buNone/>
            </a:pPr>
            <a:r>
              <a:rPr lang="en" sz="1800"/>
              <a:t>Ask: “If our value is ______________, then our aligned action should be  ____________________.”</a:t>
            </a:r>
            <a:endParaRPr sz="1800"/>
          </a:p>
          <a:p>
            <a:pPr marL="0" lvl="0" indent="0" algn="l" rtl="0">
              <a:lnSpc>
                <a:spcPct val="90000"/>
              </a:lnSpc>
              <a:spcBef>
                <a:spcPts val="375"/>
              </a:spcBef>
              <a:spcAft>
                <a:spcPts val="0"/>
              </a:spcAft>
              <a:buNone/>
            </a:pPr>
            <a:endParaRPr sz="1800"/>
          </a:p>
          <a:p>
            <a:pPr marL="0" lvl="0" indent="0" algn="l" rtl="0">
              <a:lnSpc>
                <a:spcPct val="90000"/>
              </a:lnSpc>
              <a:spcBef>
                <a:spcPts val="375"/>
              </a:spcBef>
              <a:spcAft>
                <a:spcPts val="0"/>
              </a:spcAft>
              <a:buNone/>
            </a:pPr>
            <a:r>
              <a:rPr lang="en" sz="1800"/>
              <a:t>Ask: “If we are using an IDEA lens to view this situation, what additional perspectives and voices might be missing?”</a:t>
            </a:r>
            <a:br>
              <a:rPr lang="en" sz="2000"/>
            </a:br>
            <a:endParaRPr sz="2000"/>
          </a:p>
          <a:p>
            <a:pPr marL="857250" lvl="2" indent="-76200" algn="l" rtl="0">
              <a:lnSpc>
                <a:spcPct val="90000"/>
              </a:lnSpc>
              <a:spcBef>
                <a:spcPts val="375"/>
              </a:spcBef>
              <a:spcAft>
                <a:spcPts val="0"/>
              </a:spcAft>
              <a:buClr>
                <a:srgbClr val="3A3838"/>
              </a:buClr>
              <a:buSzPts val="15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9"/>
          <p:cNvSpPr txBox="1">
            <a:spLocks noGrp="1"/>
          </p:cNvSpPr>
          <p:nvPr>
            <p:ph type="title"/>
          </p:nvPr>
        </p:nvSpPr>
        <p:spPr>
          <a:xfrm>
            <a:off x="474525" y="101185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Call to Action - </a:t>
            </a:r>
            <a:r>
              <a:rPr lang="en" b="1">
                <a:latin typeface="Montserrat"/>
                <a:ea typeface="Montserrat"/>
                <a:cs typeface="Montserrat"/>
                <a:sym typeface="Montserrat"/>
              </a:rPr>
              <a:t>HOW</a:t>
            </a:r>
            <a:endParaRPr b="1">
              <a:latin typeface="Montserrat"/>
              <a:ea typeface="Montserrat"/>
              <a:cs typeface="Montserrat"/>
              <a:sym typeface="Montserrat"/>
            </a:endParaRPr>
          </a:p>
        </p:txBody>
      </p:sp>
      <p:sp>
        <p:nvSpPr>
          <p:cNvPr id="193" name="Google Shape;193;p39"/>
          <p:cNvSpPr txBox="1">
            <a:spLocks noGrp="1"/>
          </p:cNvSpPr>
          <p:nvPr>
            <p:ph type="body" idx="1"/>
          </p:nvPr>
        </p:nvSpPr>
        <p:spPr>
          <a:xfrm>
            <a:off x="628650" y="1690350"/>
            <a:ext cx="7886700" cy="2481300"/>
          </a:xfrm>
          <a:prstGeom prst="rect">
            <a:avLst/>
          </a:prstGeom>
          <a:noFill/>
          <a:ln>
            <a:noFill/>
          </a:ln>
        </p:spPr>
        <p:txBody>
          <a:bodyPr spcFirstLastPara="1" wrap="square" lIns="91425" tIns="45700" rIns="91425" bIns="45700" anchor="t" anchorCtr="0">
            <a:noAutofit/>
          </a:bodyPr>
          <a:lstStyle/>
          <a:p>
            <a:pPr marL="857250" lvl="0" indent="0" algn="l" rtl="0">
              <a:lnSpc>
                <a:spcPct val="90000"/>
              </a:lnSpc>
              <a:spcBef>
                <a:spcPts val="375"/>
              </a:spcBef>
              <a:spcAft>
                <a:spcPts val="0"/>
              </a:spcAft>
              <a:buNone/>
            </a:pPr>
            <a:r>
              <a:rPr lang="en" sz="2000"/>
              <a:t>Build IDEA </a:t>
            </a:r>
            <a:r>
              <a:rPr lang="en" sz="2000" b="1"/>
              <a:t>CULTURE</a:t>
            </a:r>
            <a:endParaRPr sz="2000" b="1"/>
          </a:p>
          <a:p>
            <a:pPr marL="1200150" lvl="3" indent="-200025" algn="l" rtl="0">
              <a:lnSpc>
                <a:spcPct val="90000"/>
              </a:lnSpc>
              <a:spcBef>
                <a:spcPts val="375"/>
              </a:spcBef>
              <a:spcAft>
                <a:spcPts val="0"/>
              </a:spcAft>
              <a:buSzPts val="1800"/>
              <a:buChar char="•"/>
            </a:pPr>
            <a:r>
              <a:rPr lang="en" sz="1800"/>
              <a:t>Values</a:t>
            </a:r>
            <a:endParaRPr sz="1800"/>
          </a:p>
          <a:p>
            <a:pPr marL="1200150" lvl="3" indent="-200025" algn="l" rtl="0">
              <a:lnSpc>
                <a:spcPct val="90000"/>
              </a:lnSpc>
              <a:spcBef>
                <a:spcPts val="375"/>
              </a:spcBef>
              <a:spcAft>
                <a:spcPts val="0"/>
              </a:spcAft>
              <a:buSzPts val="1800"/>
              <a:buChar char="•"/>
            </a:pPr>
            <a:r>
              <a:rPr lang="en" sz="1800"/>
              <a:t>Language &amp; communication</a:t>
            </a:r>
            <a:endParaRPr sz="1800"/>
          </a:p>
          <a:p>
            <a:pPr marL="1200150" lvl="3" indent="-200025" algn="l" rtl="0">
              <a:lnSpc>
                <a:spcPct val="90000"/>
              </a:lnSpc>
              <a:spcBef>
                <a:spcPts val="375"/>
              </a:spcBef>
              <a:spcAft>
                <a:spcPts val="0"/>
              </a:spcAft>
              <a:buSzPts val="1800"/>
              <a:buChar char="•"/>
            </a:pPr>
            <a:r>
              <a:rPr lang="en" sz="1800"/>
              <a:t>Safe &amp; brave spaces</a:t>
            </a:r>
            <a:endParaRPr sz="1800"/>
          </a:p>
          <a:p>
            <a:pPr marL="1200150" lvl="3" indent="-200025" algn="l" rtl="0">
              <a:lnSpc>
                <a:spcPct val="90000"/>
              </a:lnSpc>
              <a:spcBef>
                <a:spcPts val="375"/>
              </a:spcBef>
              <a:spcAft>
                <a:spcPts val="0"/>
              </a:spcAft>
              <a:buSzPts val="1800"/>
              <a:buChar char="•"/>
            </a:pPr>
            <a:r>
              <a:rPr lang="en" sz="1800"/>
              <a:t>Power &amp; privilege dynamics</a:t>
            </a:r>
            <a:br>
              <a:rPr lang="en" sz="1800"/>
            </a:br>
            <a:endParaRPr sz="1800"/>
          </a:p>
          <a:p>
            <a:pPr marL="857250" lvl="0" indent="0" algn="l" rtl="0">
              <a:lnSpc>
                <a:spcPct val="90000"/>
              </a:lnSpc>
              <a:spcBef>
                <a:spcPts val="375"/>
              </a:spcBef>
              <a:spcAft>
                <a:spcPts val="0"/>
              </a:spcAft>
              <a:buNone/>
            </a:pPr>
            <a:r>
              <a:rPr lang="en" sz="2000"/>
              <a:t>Build </a:t>
            </a:r>
            <a:r>
              <a:rPr lang="en" sz="2000" b="1"/>
              <a:t>SYSTEMS &amp; STRUCTURE</a:t>
            </a:r>
            <a:r>
              <a:rPr lang="en" sz="1800"/>
              <a:t> to support that culture</a:t>
            </a:r>
            <a:endParaRPr sz="1800"/>
          </a:p>
          <a:p>
            <a:pPr marL="1200150" lvl="3" indent="-200025" algn="l" rtl="0">
              <a:lnSpc>
                <a:spcPct val="90000"/>
              </a:lnSpc>
              <a:spcBef>
                <a:spcPts val="375"/>
              </a:spcBef>
              <a:spcAft>
                <a:spcPts val="0"/>
              </a:spcAft>
              <a:buSzPts val="1800"/>
              <a:buChar char="•"/>
            </a:pPr>
            <a:r>
              <a:rPr lang="en" sz="1800"/>
              <a:t>Processes, policies, procedures</a:t>
            </a:r>
            <a:endParaRPr sz="1800"/>
          </a:p>
          <a:p>
            <a:pPr marL="514350" lvl="0" indent="0" algn="l" rtl="0">
              <a:lnSpc>
                <a:spcPct val="90000"/>
              </a:lnSpc>
              <a:spcBef>
                <a:spcPts val="375"/>
              </a:spcBef>
              <a:spcAft>
                <a:spcPts val="0"/>
              </a:spcAft>
              <a:buNone/>
            </a:pPr>
            <a:endParaRPr/>
          </a:p>
          <a:p>
            <a:pPr marL="857250" lvl="2" indent="-76200" algn="l" rtl="0">
              <a:lnSpc>
                <a:spcPct val="90000"/>
              </a:lnSpc>
              <a:spcBef>
                <a:spcPts val="375"/>
              </a:spcBef>
              <a:spcAft>
                <a:spcPts val="0"/>
              </a:spcAft>
              <a:buClr>
                <a:srgbClr val="3A3838"/>
              </a:buClr>
              <a:buSzPts val="15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0"/>
          <p:cNvSpPr txBox="1">
            <a:spLocks noGrp="1"/>
          </p:cNvSpPr>
          <p:nvPr>
            <p:ph type="title"/>
          </p:nvPr>
        </p:nvSpPr>
        <p:spPr>
          <a:xfrm>
            <a:off x="474525" y="101185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Call to Action - </a:t>
            </a:r>
            <a:r>
              <a:rPr lang="en" b="1">
                <a:latin typeface="Montserrat"/>
                <a:ea typeface="Montserrat"/>
                <a:cs typeface="Montserrat"/>
                <a:sym typeface="Montserrat"/>
              </a:rPr>
              <a:t>HOW</a:t>
            </a:r>
            <a:endParaRPr b="1">
              <a:latin typeface="Montserrat"/>
              <a:ea typeface="Montserrat"/>
              <a:cs typeface="Montserrat"/>
              <a:sym typeface="Montserrat"/>
            </a:endParaRPr>
          </a:p>
        </p:txBody>
      </p:sp>
      <p:sp>
        <p:nvSpPr>
          <p:cNvPr id="199" name="Google Shape;199;p40"/>
          <p:cNvSpPr txBox="1">
            <a:spLocks noGrp="1"/>
          </p:cNvSpPr>
          <p:nvPr>
            <p:ph type="body" idx="1"/>
          </p:nvPr>
        </p:nvSpPr>
        <p:spPr>
          <a:xfrm>
            <a:off x="588075" y="1682225"/>
            <a:ext cx="7886700" cy="24813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375"/>
              </a:spcBef>
              <a:spcAft>
                <a:spcPts val="0"/>
              </a:spcAft>
              <a:buNone/>
            </a:pPr>
            <a:r>
              <a:rPr lang="en" sz="2000" b="1"/>
              <a:t>Build AUTHENTIC RELATIONSHIPS based on SAFETY, TRUST, and BELONGING.</a:t>
            </a:r>
            <a:endParaRPr sz="2000" b="1"/>
          </a:p>
          <a:p>
            <a:pPr marL="0" lvl="0" indent="0" algn="l" rtl="0">
              <a:lnSpc>
                <a:spcPct val="90000"/>
              </a:lnSpc>
              <a:spcBef>
                <a:spcPts val="375"/>
              </a:spcBef>
              <a:spcAft>
                <a:spcPts val="0"/>
              </a:spcAft>
              <a:buNone/>
            </a:pPr>
            <a:endParaRPr sz="2000"/>
          </a:p>
          <a:p>
            <a:pPr marL="1200150" lvl="3" indent="-200025" algn="l" rtl="0">
              <a:spcBef>
                <a:spcPts val="375"/>
              </a:spcBef>
              <a:spcAft>
                <a:spcPts val="0"/>
              </a:spcAft>
              <a:buSzPts val="1800"/>
              <a:buChar char="•"/>
            </a:pPr>
            <a:r>
              <a:rPr lang="en" sz="1800" b="1"/>
              <a:t>SAFETY</a:t>
            </a:r>
            <a:r>
              <a:rPr lang="en" sz="1800"/>
              <a:t> is physical, psychological, emotional, and financial.</a:t>
            </a:r>
            <a:endParaRPr sz="1800"/>
          </a:p>
          <a:p>
            <a:pPr marL="1200150" lvl="3" indent="-200025" algn="l" rtl="0">
              <a:spcBef>
                <a:spcPts val="375"/>
              </a:spcBef>
              <a:spcAft>
                <a:spcPts val="0"/>
              </a:spcAft>
              <a:buSzPts val="1800"/>
              <a:buChar char="•"/>
            </a:pPr>
            <a:r>
              <a:rPr lang="en" sz="1800" b="1"/>
              <a:t>TRUST</a:t>
            </a:r>
            <a:r>
              <a:rPr lang="en" sz="1800"/>
              <a:t> is impossible if safely doesn’t exist.</a:t>
            </a:r>
            <a:endParaRPr sz="1800"/>
          </a:p>
          <a:p>
            <a:pPr marL="1200150" lvl="3" indent="-200025" algn="l" rtl="0">
              <a:spcBef>
                <a:spcPts val="375"/>
              </a:spcBef>
              <a:spcAft>
                <a:spcPts val="0"/>
              </a:spcAft>
              <a:buSzPts val="1800"/>
              <a:buChar char="•"/>
            </a:pPr>
            <a:r>
              <a:rPr lang="en" sz="1800" b="1"/>
              <a:t>BELONGING</a:t>
            </a:r>
            <a:r>
              <a:rPr lang="en" sz="1800"/>
              <a:t> cannot be accomplished without safety and trust.</a:t>
            </a:r>
            <a:endParaRPr sz="2000"/>
          </a:p>
          <a:p>
            <a:pPr marL="0" lvl="0" indent="0" algn="l" rtl="0">
              <a:lnSpc>
                <a:spcPct val="90000"/>
              </a:lnSpc>
              <a:spcBef>
                <a:spcPts val="375"/>
              </a:spcBef>
              <a:spcAft>
                <a:spcPts val="0"/>
              </a:spcAft>
              <a:buNone/>
            </a:pPr>
            <a:endParaRPr sz="1800"/>
          </a:p>
          <a:p>
            <a:pPr marL="0" lvl="0" indent="0" algn="l" rtl="0">
              <a:lnSpc>
                <a:spcPct val="90000"/>
              </a:lnSpc>
              <a:spcBef>
                <a:spcPts val="375"/>
              </a:spcBef>
              <a:spcAft>
                <a:spcPts val="0"/>
              </a:spcAft>
              <a:buNone/>
            </a:pPr>
            <a:endParaRPr/>
          </a:p>
          <a:p>
            <a:pPr marL="857250" lvl="2" indent="-76200" algn="l" rtl="0">
              <a:lnSpc>
                <a:spcPct val="90000"/>
              </a:lnSpc>
              <a:spcBef>
                <a:spcPts val="375"/>
              </a:spcBef>
              <a:spcAft>
                <a:spcPts val="0"/>
              </a:spcAft>
              <a:buClr>
                <a:srgbClr val="3A3838"/>
              </a:buClr>
              <a:buSzPts val="15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1"/>
          <p:cNvSpPr txBox="1">
            <a:spLocks noGrp="1"/>
          </p:cNvSpPr>
          <p:nvPr>
            <p:ph type="title"/>
          </p:nvPr>
        </p:nvSpPr>
        <p:spPr>
          <a:xfrm>
            <a:off x="474525" y="101185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Call to Action - </a:t>
            </a:r>
            <a:r>
              <a:rPr lang="en" b="1">
                <a:latin typeface="Montserrat"/>
                <a:ea typeface="Montserrat"/>
                <a:cs typeface="Montserrat"/>
                <a:sym typeface="Montserrat"/>
              </a:rPr>
              <a:t>HOW</a:t>
            </a:r>
            <a:endParaRPr b="1">
              <a:latin typeface="Montserrat"/>
              <a:ea typeface="Montserrat"/>
              <a:cs typeface="Montserrat"/>
              <a:sym typeface="Montserrat"/>
            </a:endParaRPr>
          </a:p>
        </p:txBody>
      </p:sp>
      <p:sp>
        <p:nvSpPr>
          <p:cNvPr id="205" name="Google Shape;205;p41"/>
          <p:cNvSpPr txBox="1">
            <a:spLocks noGrp="1"/>
          </p:cNvSpPr>
          <p:nvPr>
            <p:ph type="body" idx="1"/>
          </p:nvPr>
        </p:nvSpPr>
        <p:spPr>
          <a:xfrm>
            <a:off x="588075" y="1682225"/>
            <a:ext cx="7886700" cy="248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75"/>
              </a:spcBef>
              <a:spcAft>
                <a:spcPts val="0"/>
              </a:spcAft>
              <a:buNone/>
            </a:pPr>
            <a:r>
              <a:rPr lang="en" sz="2000" b="1"/>
              <a:t>Those of us with power &amp; privilege must be willing to share and relinquish power and control. </a:t>
            </a:r>
            <a:endParaRPr sz="2000" b="1"/>
          </a:p>
          <a:p>
            <a:pPr marL="0" lvl="0" indent="0" algn="l" rtl="0">
              <a:lnSpc>
                <a:spcPct val="90000"/>
              </a:lnSpc>
              <a:spcBef>
                <a:spcPts val="375"/>
              </a:spcBef>
              <a:spcAft>
                <a:spcPts val="0"/>
              </a:spcAft>
              <a:buNone/>
            </a:pPr>
            <a:endParaRPr sz="1800"/>
          </a:p>
          <a:p>
            <a:pPr marL="0" lvl="0" indent="0" algn="l" rtl="0">
              <a:spcBef>
                <a:spcPts val="375"/>
              </a:spcBef>
              <a:spcAft>
                <a:spcPts val="0"/>
              </a:spcAft>
              <a:buClr>
                <a:schemeClr val="dk1"/>
              </a:buClr>
              <a:buSzPts val="1100"/>
              <a:buFont typeface="Arial"/>
              <a:buNone/>
            </a:pPr>
            <a:r>
              <a:rPr lang="en" sz="1800"/>
              <a:t>Be willing to try things differently than they’ve been done before.</a:t>
            </a:r>
            <a:br>
              <a:rPr lang="en" sz="1800"/>
            </a:br>
            <a:br>
              <a:rPr lang="en" sz="1800"/>
            </a:br>
            <a:r>
              <a:rPr lang="en" sz="1800"/>
              <a:t>Ask: “Why are we doing things this way?”</a:t>
            </a:r>
            <a:endParaRPr sz="1800"/>
          </a:p>
          <a:p>
            <a:pPr marL="0" lvl="0" indent="0" algn="l" rtl="0">
              <a:lnSpc>
                <a:spcPct val="90000"/>
              </a:lnSpc>
              <a:spcBef>
                <a:spcPts val="375"/>
              </a:spcBef>
              <a:spcAft>
                <a:spcPts val="0"/>
              </a:spcAft>
              <a:buNone/>
            </a:pPr>
            <a:r>
              <a:rPr lang="en" sz="1800"/>
              <a:t>Ask: “What’s keeping us from changing the way this is done?”</a:t>
            </a:r>
            <a:br>
              <a:rPr lang="en" sz="1800"/>
            </a:br>
            <a:br>
              <a:rPr lang="en" sz="1800"/>
            </a:br>
            <a:endParaRPr sz="1800"/>
          </a:p>
          <a:p>
            <a:pPr marL="0" lvl="0" indent="0" algn="l" rtl="0">
              <a:lnSpc>
                <a:spcPct val="90000"/>
              </a:lnSpc>
              <a:spcBef>
                <a:spcPts val="375"/>
              </a:spcBef>
              <a:spcAft>
                <a:spcPts val="0"/>
              </a:spcAft>
              <a:buNone/>
            </a:pPr>
            <a:endParaRPr/>
          </a:p>
          <a:p>
            <a:pPr marL="857250" lvl="2" indent="-76200" algn="l" rtl="0">
              <a:lnSpc>
                <a:spcPct val="90000"/>
              </a:lnSpc>
              <a:spcBef>
                <a:spcPts val="375"/>
              </a:spcBef>
              <a:spcAft>
                <a:spcPts val="0"/>
              </a:spcAft>
              <a:buClr>
                <a:srgbClr val="3A3838"/>
              </a:buClr>
              <a:buSzPts val="15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2"/>
          <p:cNvSpPr txBox="1">
            <a:spLocks noGrp="1"/>
          </p:cNvSpPr>
          <p:nvPr>
            <p:ph type="title"/>
          </p:nvPr>
        </p:nvSpPr>
        <p:spPr>
          <a:xfrm>
            <a:off x="474525" y="101185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Call to Action - </a:t>
            </a:r>
            <a:r>
              <a:rPr lang="en" b="1">
                <a:latin typeface="Montserrat"/>
                <a:ea typeface="Montserrat"/>
                <a:cs typeface="Montserrat"/>
                <a:sym typeface="Montserrat"/>
              </a:rPr>
              <a:t>HOW</a:t>
            </a:r>
            <a:endParaRPr b="1">
              <a:latin typeface="Montserrat"/>
              <a:ea typeface="Montserrat"/>
              <a:cs typeface="Montserrat"/>
              <a:sym typeface="Montserrat"/>
            </a:endParaRPr>
          </a:p>
        </p:txBody>
      </p:sp>
      <p:sp>
        <p:nvSpPr>
          <p:cNvPr id="211" name="Google Shape;211;p42"/>
          <p:cNvSpPr txBox="1">
            <a:spLocks noGrp="1"/>
          </p:cNvSpPr>
          <p:nvPr>
            <p:ph type="body" idx="1"/>
          </p:nvPr>
        </p:nvSpPr>
        <p:spPr>
          <a:xfrm>
            <a:off x="588075" y="1682225"/>
            <a:ext cx="7886700" cy="24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000" b="1">
                <a:latin typeface="Montserrat Medium"/>
                <a:ea typeface="Montserrat Medium"/>
                <a:cs typeface="Montserrat Medium"/>
                <a:sym typeface="Montserrat Medium"/>
              </a:rPr>
              <a:t>Understanding insidious &amp; often hidden nature of white supremacy &amp; oppression. This means:</a:t>
            </a:r>
            <a:br>
              <a:rPr lang="en" sz="2000" b="1">
                <a:latin typeface="Montserrat Medium"/>
                <a:ea typeface="Montserrat Medium"/>
                <a:cs typeface="Montserrat Medium"/>
                <a:sym typeface="Montserrat Medium"/>
              </a:rPr>
            </a:br>
            <a:endParaRPr sz="2000" b="1">
              <a:latin typeface="Montserrat Medium"/>
              <a:ea typeface="Montserrat Medium"/>
              <a:cs typeface="Montserrat Medium"/>
              <a:sym typeface="Montserrat Medium"/>
            </a:endParaRPr>
          </a:p>
          <a:p>
            <a:pPr marL="1200150" lvl="3" indent="-200025" algn="l" rtl="0">
              <a:spcBef>
                <a:spcPts val="375"/>
              </a:spcBef>
              <a:spcAft>
                <a:spcPts val="0"/>
              </a:spcAft>
              <a:buSzPts val="1800"/>
              <a:buChar char="•"/>
            </a:pPr>
            <a:r>
              <a:rPr lang="en" sz="1800"/>
              <a:t>Looking critically &amp; reflectively at our </a:t>
            </a:r>
            <a:r>
              <a:rPr lang="en" sz="1800" b="1"/>
              <a:t>systems &amp; culture</a:t>
            </a:r>
            <a:endParaRPr sz="1800" b="1"/>
          </a:p>
          <a:p>
            <a:pPr marL="1200150" lvl="3" indent="-200025" algn="l" rtl="0">
              <a:spcBef>
                <a:spcPts val="375"/>
              </a:spcBef>
              <a:spcAft>
                <a:spcPts val="0"/>
              </a:spcAft>
              <a:buSzPts val="1800"/>
              <a:buChar char="•"/>
            </a:pPr>
            <a:r>
              <a:rPr lang="en" sz="1800"/>
              <a:t>Looking critically &amp; reflectively at </a:t>
            </a:r>
            <a:r>
              <a:rPr lang="en" sz="1800" b="1"/>
              <a:t>ourselves </a:t>
            </a:r>
            <a:r>
              <a:rPr lang="en" sz="1800"/>
              <a:t>individually and collectively</a:t>
            </a:r>
            <a:endParaRPr sz="1800"/>
          </a:p>
          <a:p>
            <a:pPr marL="1200150" lvl="3" indent="-200025" algn="l" rtl="0">
              <a:spcBef>
                <a:spcPts val="375"/>
              </a:spcBef>
              <a:spcAft>
                <a:spcPts val="0"/>
              </a:spcAft>
              <a:buSzPts val="1800"/>
              <a:buChar char="•"/>
            </a:pPr>
            <a:r>
              <a:rPr lang="en" sz="1800"/>
              <a:t>Be willing to learn and make mistakes</a:t>
            </a:r>
            <a:endParaRPr sz="1800"/>
          </a:p>
          <a:p>
            <a:pPr marL="1200150" lvl="3" indent="-200025" algn="l" rtl="0">
              <a:spcBef>
                <a:spcPts val="375"/>
              </a:spcBef>
              <a:spcAft>
                <a:spcPts val="0"/>
              </a:spcAft>
              <a:buSzPts val="1800"/>
              <a:buChar char="•"/>
            </a:pPr>
            <a:r>
              <a:rPr lang="en" sz="1800"/>
              <a:t>Give ourselves and others </a:t>
            </a:r>
            <a:r>
              <a:rPr lang="en" sz="1800" b="1"/>
              <a:t>grace, patience, and forgiveness</a:t>
            </a:r>
            <a:endParaRPr sz="1800" b="1"/>
          </a:p>
          <a:p>
            <a:pPr marL="0" lvl="0" indent="0" algn="l" rtl="0">
              <a:spcBef>
                <a:spcPts val="0"/>
              </a:spcBef>
              <a:spcAft>
                <a:spcPts val="0"/>
              </a:spcAft>
              <a:buNone/>
            </a:pPr>
            <a:endParaRPr sz="2000" b="1">
              <a:latin typeface="Montserrat Medium"/>
              <a:ea typeface="Montserrat Medium"/>
              <a:cs typeface="Montserrat Medium"/>
              <a:sym typeface="Montserrat Medium"/>
            </a:endParaRPr>
          </a:p>
          <a:p>
            <a:pPr marL="0" lvl="0" indent="0" algn="l" rtl="0">
              <a:lnSpc>
                <a:spcPct val="90000"/>
              </a:lnSpc>
              <a:spcBef>
                <a:spcPts val="375"/>
              </a:spcBef>
              <a:spcAft>
                <a:spcPts val="0"/>
              </a:spcAft>
              <a:buNone/>
            </a:pPr>
            <a:endParaRPr sz="1800"/>
          </a:p>
          <a:p>
            <a:pPr marL="0" lvl="0" indent="0" algn="l" rtl="0">
              <a:lnSpc>
                <a:spcPct val="90000"/>
              </a:lnSpc>
              <a:spcBef>
                <a:spcPts val="375"/>
              </a:spcBef>
              <a:spcAft>
                <a:spcPts val="0"/>
              </a:spcAft>
              <a:buNone/>
            </a:pPr>
            <a:endParaRPr/>
          </a:p>
          <a:p>
            <a:pPr marL="857250" lvl="2" indent="-76200" algn="l" rtl="0">
              <a:lnSpc>
                <a:spcPct val="90000"/>
              </a:lnSpc>
              <a:spcBef>
                <a:spcPts val="375"/>
              </a:spcBef>
              <a:spcAft>
                <a:spcPts val="0"/>
              </a:spcAft>
              <a:buClr>
                <a:srgbClr val="3A3838"/>
              </a:buClr>
              <a:buSzPts val="15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474525" y="101185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Call to Action - </a:t>
            </a:r>
            <a:r>
              <a:rPr lang="en" b="1">
                <a:latin typeface="Montserrat"/>
                <a:ea typeface="Montserrat"/>
                <a:cs typeface="Montserrat"/>
                <a:sym typeface="Montserrat"/>
              </a:rPr>
              <a:t>WHERE &amp; WHEN</a:t>
            </a:r>
            <a:endParaRPr b="1">
              <a:latin typeface="Montserrat"/>
              <a:ea typeface="Montserrat"/>
              <a:cs typeface="Montserrat"/>
              <a:sym typeface="Montserrat"/>
            </a:endParaRPr>
          </a:p>
        </p:txBody>
      </p:sp>
      <p:sp>
        <p:nvSpPr>
          <p:cNvPr id="217" name="Google Shape;217;p43"/>
          <p:cNvSpPr txBox="1"/>
          <p:nvPr/>
        </p:nvSpPr>
        <p:spPr>
          <a:xfrm>
            <a:off x="1672000" y="2250900"/>
            <a:ext cx="6895800" cy="64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3300">
                <a:solidFill>
                  <a:srgbClr val="3A3838"/>
                </a:solidFill>
                <a:latin typeface="Montserrat Medium"/>
                <a:ea typeface="Montserrat Medium"/>
                <a:cs typeface="Montserrat Medium"/>
                <a:sym typeface="Montserrat Medium"/>
              </a:rPr>
              <a:t>Everywhere, all at once!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u="sng"/>
              <a:t>I</a:t>
            </a:r>
            <a:r>
              <a:rPr lang="en"/>
              <a:t>nclusion</a:t>
            </a:r>
            <a:br>
              <a:rPr lang="en"/>
            </a:br>
            <a:endParaRPr/>
          </a:p>
        </p:txBody>
      </p:sp>
      <p:sp>
        <p:nvSpPr>
          <p:cNvPr id="223" name="Google Shape;223;p44"/>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a:t>Creating opportunities for new people to get involved by developing new approaches to traditional systems.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5"/>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u="sng"/>
              <a:t>D</a:t>
            </a:r>
            <a:r>
              <a:rPr lang="en"/>
              <a:t>iversity</a:t>
            </a:r>
            <a:br>
              <a:rPr lang="en"/>
            </a:br>
            <a:endParaRPr/>
          </a:p>
        </p:txBody>
      </p:sp>
      <p:sp>
        <p:nvSpPr>
          <p:cNvPr id="229" name="Google Shape;229;p45"/>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a:t>New voices and perspectives. Means more than just getting BIPOC in the room. Representation and diversity takes on many shapes and forms.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6"/>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u="sng"/>
              <a:t>E</a:t>
            </a:r>
            <a:r>
              <a:rPr lang="en"/>
              <a:t>quity</a:t>
            </a:r>
            <a:br>
              <a:rPr lang="en"/>
            </a:br>
            <a:endParaRPr/>
          </a:p>
        </p:txBody>
      </p:sp>
      <p:sp>
        <p:nvSpPr>
          <p:cNvPr id="235" name="Google Shape;235;p46"/>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a:t>Instead of </a:t>
            </a:r>
            <a:r>
              <a:rPr lang="en" b="1"/>
              <a:t>equality</a:t>
            </a:r>
            <a:r>
              <a:rPr lang="en"/>
              <a:t>. It is recognizing that power imbalances exist in the systems and cultures we all live and work in, and actively combating them to create equality.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20"/>
          <p:cNvPicPr preferRelativeResize="0"/>
          <p:nvPr/>
        </p:nvPicPr>
        <p:blipFill>
          <a:blip r:embed="rId3">
            <a:alphaModFix/>
          </a:blip>
          <a:stretch>
            <a:fillRect/>
          </a:stretch>
        </p:blipFill>
        <p:spPr>
          <a:xfrm>
            <a:off x="1341775" y="1080661"/>
            <a:ext cx="6105126" cy="2941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u="sng"/>
              <a:t>A</a:t>
            </a:r>
            <a:r>
              <a:rPr lang="en"/>
              <a:t>ccess</a:t>
            </a:r>
            <a:br>
              <a:rPr lang="en"/>
            </a:br>
            <a:endParaRPr/>
          </a:p>
        </p:txBody>
      </p:sp>
      <p:sp>
        <p:nvSpPr>
          <p:cNvPr id="241" name="Google Shape;241;p47"/>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a:t>When you find yourself in important spaces or sitting at important tables, recognizing who is not in the room. Use your own privileges to identify barriers and create access for those who are missing. Access refers not only to physical access but also access to power, resources, and information.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8"/>
          <p:cNvSpPr txBox="1">
            <a:spLocks noGrp="1"/>
          </p:cNvSpPr>
          <p:nvPr>
            <p:ph type="title"/>
          </p:nvPr>
        </p:nvSpPr>
        <p:spPr>
          <a:xfrm>
            <a:off x="628650" y="829904"/>
            <a:ext cx="7886700" cy="54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Reach Out</a:t>
            </a:r>
            <a:br>
              <a:rPr lang="en"/>
            </a:br>
            <a:endParaRPr/>
          </a:p>
        </p:txBody>
      </p:sp>
      <p:sp>
        <p:nvSpPr>
          <p:cNvPr id="247" name="Google Shape;247;p48"/>
          <p:cNvSpPr txBox="1">
            <a:spLocks noGrp="1"/>
          </p:cNvSpPr>
          <p:nvPr>
            <p:ph type="body" idx="1"/>
          </p:nvPr>
        </p:nvSpPr>
        <p:spPr>
          <a:xfrm>
            <a:off x="628650" y="1370500"/>
            <a:ext cx="8239500" cy="247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sz="1800"/>
              <a:t>Feel free to reach out to any of us if you have questions, are interested in resources, or want to know more about anything discussed today</a:t>
            </a:r>
            <a:endParaRPr sz="1800"/>
          </a:p>
          <a:p>
            <a:pPr marL="0" lvl="0" indent="0" algn="l" rtl="0">
              <a:lnSpc>
                <a:spcPct val="90000"/>
              </a:lnSpc>
              <a:spcBef>
                <a:spcPts val="0"/>
              </a:spcBef>
              <a:spcAft>
                <a:spcPts val="0"/>
              </a:spcAft>
              <a:buClr>
                <a:srgbClr val="3A3838"/>
              </a:buClr>
              <a:buSzPts val="2100"/>
              <a:buNone/>
            </a:pPr>
            <a:endParaRPr sz="1800"/>
          </a:p>
          <a:p>
            <a:pPr marL="628650" lvl="0" indent="-171450" algn="l" rtl="0">
              <a:lnSpc>
                <a:spcPct val="90000"/>
              </a:lnSpc>
              <a:spcBef>
                <a:spcPts val="750"/>
              </a:spcBef>
              <a:spcAft>
                <a:spcPts val="0"/>
              </a:spcAft>
              <a:buClr>
                <a:srgbClr val="3A3838"/>
              </a:buClr>
              <a:buSzPts val="2100"/>
              <a:buChar char="•"/>
            </a:pPr>
            <a:r>
              <a:rPr lang="en" b="1"/>
              <a:t>Elise Christmon : </a:t>
            </a:r>
            <a:r>
              <a:rPr lang="en"/>
              <a:t>sechristmon@gmail.com</a:t>
            </a:r>
            <a:endParaRPr/>
          </a:p>
          <a:p>
            <a:pPr marL="628650" lvl="0" indent="-171450" algn="l" rtl="0">
              <a:lnSpc>
                <a:spcPct val="90000"/>
              </a:lnSpc>
              <a:spcBef>
                <a:spcPts val="750"/>
              </a:spcBef>
              <a:spcAft>
                <a:spcPts val="0"/>
              </a:spcAft>
              <a:buClr>
                <a:srgbClr val="3A3838"/>
              </a:buClr>
              <a:buSzPts val="2100"/>
              <a:buChar char="•"/>
            </a:pPr>
            <a:r>
              <a:rPr lang="en" b="1"/>
              <a:t>Valerie Sipp : </a:t>
            </a:r>
            <a:r>
              <a:rPr lang="en"/>
              <a:t>valerie.sipp@gmail.com</a:t>
            </a:r>
            <a:endParaRPr/>
          </a:p>
          <a:p>
            <a:pPr marL="628650" lvl="0" indent="-171450" algn="l" rtl="0">
              <a:lnSpc>
                <a:spcPct val="90000"/>
              </a:lnSpc>
              <a:spcBef>
                <a:spcPts val="750"/>
              </a:spcBef>
              <a:spcAft>
                <a:spcPts val="0"/>
              </a:spcAft>
              <a:buClr>
                <a:srgbClr val="3A3838"/>
              </a:buClr>
              <a:buSzPts val="2100"/>
              <a:buChar char="•"/>
            </a:pPr>
            <a:r>
              <a:rPr lang="en" b="1"/>
              <a:t>Edna Meza-Aguirre, CFRE, JD : </a:t>
            </a:r>
            <a:r>
              <a:rPr lang="en"/>
              <a:t>emacananea@yahoo.com</a:t>
            </a:r>
            <a:endParaRPr/>
          </a:p>
          <a:p>
            <a:pPr marL="628650" lvl="0" indent="-171450" algn="l" rtl="0">
              <a:lnSpc>
                <a:spcPct val="90000"/>
              </a:lnSpc>
              <a:spcBef>
                <a:spcPts val="750"/>
              </a:spcBef>
              <a:spcAft>
                <a:spcPts val="0"/>
              </a:spcAft>
              <a:buClr>
                <a:srgbClr val="3A3838"/>
              </a:buClr>
              <a:buSzPts val="2100"/>
              <a:buChar char="•"/>
            </a:pPr>
            <a:r>
              <a:rPr lang="en" b="1"/>
              <a:t>Julie Ragland: </a:t>
            </a:r>
            <a:r>
              <a:rPr lang="en"/>
              <a:t>julieragland@live.com</a:t>
            </a:r>
            <a:endParaRPr/>
          </a:p>
          <a:p>
            <a:pPr marL="628650" lvl="0" indent="-171450" algn="l" rtl="0">
              <a:lnSpc>
                <a:spcPct val="90000"/>
              </a:lnSpc>
              <a:spcBef>
                <a:spcPts val="750"/>
              </a:spcBef>
              <a:spcAft>
                <a:spcPts val="0"/>
              </a:spcAft>
              <a:buClr>
                <a:srgbClr val="3A3838"/>
              </a:buClr>
              <a:buSzPts val="2100"/>
              <a:buChar char="•"/>
            </a:pPr>
            <a:r>
              <a:rPr lang="en" b="1"/>
              <a:t>Anton Russell : </a:t>
            </a:r>
            <a:r>
              <a:rPr lang="en"/>
              <a:t>anton@thedrawingstudio.org</a:t>
            </a:r>
            <a:endParaRPr/>
          </a:p>
          <a:p>
            <a:pPr marL="171450" lvl="0" indent="-38100" algn="l" rtl="0">
              <a:lnSpc>
                <a:spcPct val="90000"/>
              </a:lnSpc>
              <a:spcBef>
                <a:spcPts val="750"/>
              </a:spcBef>
              <a:spcAft>
                <a:spcPts val="0"/>
              </a:spcAft>
              <a:buClr>
                <a:srgbClr val="3A3838"/>
              </a:buClr>
              <a:buSzPts val="2100"/>
              <a:buNone/>
            </a:pPr>
            <a:endParaRPr/>
          </a:p>
          <a:p>
            <a:pPr marL="171450" lvl="0" indent="-38100" algn="l" rtl="0">
              <a:lnSpc>
                <a:spcPct val="90000"/>
              </a:lnSpc>
              <a:spcBef>
                <a:spcPts val="750"/>
              </a:spcBef>
              <a:spcAft>
                <a:spcPts val="0"/>
              </a:spcAft>
              <a:buClr>
                <a:srgbClr val="3A3838"/>
              </a:buClr>
              <a:buSzPts val="21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1"/>
          <p:cNvSpPr txBox="1">
            <a:spLocks noGrp="1"/>
          </p:cNvSpPr>
          <p:nvPr>
            <p:ph type="body" idx="1"/>
          </p:nvPr>
        </p:nvSpPr>
        <p:spPr>
          <a:xfrm>
            <a:off x="628650" y="1086325"/>
            <a:ext cx="8421000" cy="2473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 b="1"/>
              <a:t>Mission statement:</a:t>
            </a:r>
            <a:r>
              <a:rPr lang="en"/>
              <a:t> Advancing philanthropy through</a:t>
            </a:r>
            <a:endParaRPr/>
          </a:p>
          <a:p>
            <a:pPr marL="0" lvl="0" indent="0" algn="l" rtl="0">
              <a:spcBef>
                <a:spcPts val="750"/>
              </a:spcBef>
              <a:spcAft>
                <a:spcPts val="0"/>
              </a:spcAft>
              <a:buNone/>
            </a:pPr>
            <a:r>
              <a:rPr lang="en"/>
              <a:t>education, training, and advocacy</a:t>
            </a:r>
            <a:endParaRPr/>
          </a:p>
          <a:p>
            <a:pPr marL="0" lvl="0" indent="0" algn="l" rtl="0">
              <a:spcBef>
                <a:spcPts val="750"/>
              </a:spcBef>
              <a:spcAft>
                <a:spcPts val="0"/>
              </a:spcAft>
              <a:buNone/>
            </a:pPr>
            <a:endParaRPr/>
          </a:p>
          <a:p>
            <a:pPr marL="0" lvl="0" indent="0" algn="l" rtl="0">
              <a:spcBef>
                <a:spcPts val="750"/>
              </a:spcBef>
              <a:spcAft>
                <a:spcPts val="0"/>
              </a:spcAft>
              <a:buNone/>
            </a:pPr>
            <a:r>
              <a:rPr lang="en" b="1"/>
              <a:t>Vision statement:</a:t>
            </a:r>
            <a:r>
              <a:rPr lang="en"/>
              <a:t> Association of Fundraising Professionals</a:t>
            </a:r>
            <a:endParaRPr/>
          </a:p>
          <a:p>
            <a:pPr marL="0" lvl="0" indent="0" algn="l" rtl="0">
              <a:spcBef>
                <a:spcPts val="750"/>
              </a:spcBef>
              <a:spcAft>
                <a:spcPts val="0"/>
              </a:spcAft>
              <a:buNone/>
            </a:pPr>
            <a:r>
              <a:rPr lang="en"/>
              <a:t>Southern Arizona advances fundraising careers, connects</a:t>
            </a:r>
            <a:endParaRPr/>
          </a:p>
          <a:p>
            <a:pPr marL="0" lvl="0" indent="0" algn="l" rtl="0">
              <a:spcBef>
                <a:spcPts val="750"/>
              </a:spcBef>
              <a:spcAft>
                <a:spcPts val="0"/>
              </a:spcAft>
              <a:buNone/>
            </a:pPr>
            <a:r>
              <a:rPr lang="en"/>
              <a:t>members to a community of support, and educates nonprofit</a:t>
            </a:r>
            <a:endParaRPr/>
          </a:p>
          <a:p>
            <a:pPr marL="0" lvl="0" indent="0" algn="l" rtl="0">
              <a:spcBef>
                <a:spcPts val="750"/>
              </a:spcBef>
              <a:spcAft>
                <a:spcPts val="0"/>
              </a:spcAft>
              <a:buNone/>
            </a:pPr>
            <a:r>
              <a:rPr lang="en"/>
              <a:t>professionals on best practices and ethical standards in</a:t>
            </a:r>
            <a:endParaRPr/>
          </a:p>
          <a:p>
            <a:pPr marL="0" lvl="0" indent="0" algn="l" rtl="0">
              <a:spcBef>
                <a:spcPts val="750"/>
              </a:spcBef>
              <a:spcAft>
                <a:spcPts val="0"/>
              </a:spcAft>
              <a:buNone/>
            </a:pPr>
            <a:r>
              <a:rPr lang="en"/>
              <a:t>fundraising</a:t>
            </a:r>
            <a:endParaRPr/>
          </a:p>
          <a:p>
            <a:pPr marL="0" lvl="0" indent="0" algn="l" rtl="0">
              <a:spcBef>
                <a:spcPts val="750"/>
              </a:spcBef>
              <a:spcAft>
                <a:spcPts val="0"/>
              </a:spcAft>
              <a:buClr>
                <a:schemeClr val="dk1"/>
              </a:buClr>
              <a:buSzPts val="1100"/>
              <a:buFont typeface="Arial"/>
              <a:buNone/>
            </a:pPr>
            <a:endParaRPr/>
          </a:p>
          <a:p>
            <a:pPr marL="0" lvl="0" indent="0" algn="l" rtl="0">
              <a:spcBef>
                <a:spcPts val="75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Diversity</a:t>
            </a:r>
            <a:endParaRPr/>
          </a:p>
        </p:txBody>
      </p:sp>
      <p:sp>
        <p:nvSpPr>
          <p:cNvPr id="88" name="Google Shape;88;p22"/>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dirty="0"/>
              <a:t>Our Chapter defines diversity as our commitment to celebrate our members, volunteers, officers, directors, agents, contractors, and others with whom we interact, regardless of age, color, disability, ethnicity, family or marital status, gender identity or expression, language, national origin, physical and mental ability, race, religion, sexual orientation, veteran status, and other characteristics that make them unique.									          </a:t>
            </a:r>
            <a:r>
              <a:rPr lang="en" sz="1100" dirty="0"/>
              <a:t>(So Az AFP board resolution 1.27.23)</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IDEA</a:t>
            </a:r>
            <a:endParaRPr/>
          </a:p>
        </p:txBody>
      </p:sp>
      <p:sp>
        <p:nvSpPr>
          <p:cNvPr id="94" name="Google Shape;94;p23"/>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dirty="0"/>
              <a:t>AFP is committed to the principles of inclusion, diversity, equity and access (IDEA) in the fundraising profession, the philanthropic sector and throughout all of society.</a:t>
            </a:r>
            <a:endParaRPr dirty="0"/>
          </a:p>
          <a:p>
            <a:pPr marL="0" lvl="0" indent="0" algn="l" rtl="0">
              <a:lnSpc>
                <a:spcPct val="90000"/>
              </a:lnSpc>
              <a:spcBef>
                <a:spcPts val="750"/>
              </a:spcBef>
              <a:spcAft>
                <a:spcPts val="0"/>
              </a:spcAft>
              <a:buClr>
                <a:srgbClr val="3A3838"/>
              </a:buClr>
              <a:buSzPts val="2100"/>
              <a:buNone/>
            </a:pPr>
            <a:r>
              <a:rPr lang="en" dirty="0"/>
              <a:t>															</a:t>
            </a:r>
            <a:r>
              <a:rPr lang="en" sz="1100" dirty="0"/>
              <a:t>(AFP Global 2023)</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Safe Space</a:t>
            </a:r>
            <a:endParaRPr/>
          </a:p>
        </p:txBody>
      </p:sp>
      <p:sp>
        <p:nvSpPr>
          <p:cNvPr id="100" name="Google Shape;100;p24"/>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dirty="0"/>
              <a:t>noun; A place intended to be free of bias, conflict, criticism, or potentially threatening actions, ideas, or conversations</a:t>
            </a:r>
            <a:endParaRPr dirty="0"/>
          </a:p>
          <a:p>
            <a:pPr marL="0" lvl="0" indent="0" algn="l" rtl="0">
              <a:lnSpc>
                <a:spcPct val="90000"/>
              </a:lnSpc>
              <a:spcBef>
                <a:spcPts val="750"/>
              </a:spcBef>
              <a:spcAft>
                <a:spcPts val="0"/>
              </a:spcAft>
              <a:buClr>
                <a:srgbClr val="3A3838"/>
              </a:buClr>
              <a:buSzPts val="2100"/>
              <a:buNone/>
            </a:pPr>
            <a:r>
              <a:rPr lang="en" dirty="0"/>
              <a:t>													    	   </a:t>
            </a:r>
            <a:r>
              <a:rPr lang="en" sz="1100" dirty="0"/>
              <a:t>(2023 Merriam-Webster)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The Hard Truth</a:t>
            </a:r>
            <a:br>
              <a:rPr lang="en"/>
            </a:br>
            <a:endParaRPr/>
          </a:p>
        </p:txBody>
      </p:sp>
      <p:sp>
        <p:nvSpPr>
          <p:cNvPr id="106" name="Google Shape;106;p25"/>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None/>
            </a:pPr>
            <a:r>
              <a:rPr lang="en"/>
              <a:t>New voices and perspectives. Means more than just getting BIPOC people in the room. Representation and diversity takes many shapes.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628650" y="1080654"/>
            <a:ext cx="7886700" cy="540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3300"/>
              <a:buFont typeface="Montserrat Medium"/>
              <a:buNone/>
            </a:pPr>
            <a:r>
              <a:rPr lang="en"/>
              <a:t>Inclusion BEFORE Diversity</a:t>
            </a:r>
            <a:endParaRPr/>
          </a:p>
        </p:txBody>
      </p:sp>
      <p:sp>
        <p:nvSpPr>
          <p:cNvPr id="112" name="Google Shape;112;p26"/>
          <p:cNvSpPr txBox="1">
            <a:spLocks noGrp="1"/>
          </p:cNvSpPr>
          <p:nvPr>
            <p:ph type="body" idx="1"/>
          </p:nvPr>
        </p:nvSpPr>
        <p:spPr>
          <a:xfrm>
            <a:off x="628650" y="1779588"/>
            <a:ext cx="7886700" cy="24733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3A3838"/>
              </a:buClr>
              <a:buSzPts val="2100"/>
              <a:buChar char="•"/>
            </a:pPr>
            <a:r>
              <a:rPr lang="en" b="1"/>
              <a:t>Action Item</a:t>
            </a:r>
            <a:r>
              <a:rPr lang="en"/>
              <a:t>: If you are a Governing Board member, establish an Executive Director with an equity mindset &amp; if you are an Executive Director establish an equitable Governing Board.</a:t>
            </a:r>
            <a:endParaRPr/>
          </a:p>
          <a:p>
            <a:pPr marL="171450" lvl="0" indent="-171450" algn="l" rtl="0">
              <a:lnSpc>
                <a:spcPct val="90000"/>
              </a:lnSpc>
              <a:spcBef>
                <a:spcPts val="750"/>
              </a:spcBef>
              <a:spcAft>
                <a:spcPts val="0"/>
              </a:spcAft>
              <a:buClr>
                <a:srgbClr val="3A3838"/>
              </a:buClr>
              <a:buSzPts val="2100"/>
              <a:buChar char="•"/>
            </a:pPr>
            <a:r>
              <a:rPr lang="en"/>
              <a:t>With leadership in place, analyze EVERYTHING! Bylaws, Policies, Conflicts of Interests, Employee Handbook, Compensation &amp; Benefits, Mental Health sick days, kids coming to work, burnout…EVERYTHING!</a:t>
            </a:r>
            <a:endParaRPr/>
          </a:p>
          <a:p>
            <a:pPr marL="171450" lvl="0" indent="-38100" algn="l" rtl="0">
              <a:lnSpc>
                <a:spcPct val="90000"/>
              </a:lnSpc>
              <a:spcBef>
                <a:spcPts val="750"/>
              </a:spcBef>
              <a:spcAft>
                <a:spcPts val="0"/>
              </a:spcAft>
              <a:buClr>
                <a:srgbClr val="3A3838"/>
              </a:buClr>
              <a:buSzPts val="2100"/>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1480</Words>
  <Application>Microsoft Office PowerPoint</Application>
  <PresentationFormat>On-screen Show (16:9)</PresentationFormat>
  <Paragraphs>133</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Montserrat</vt:lpstr>
      <vt:lpstr>Montserrat Medium</vt:lpstr>
      <vt:lpstr>Arial</vt:lpstr>
      <vt:lpstr>Calibri</vt:lpstr>
      <vt:lpstr>Simple Light</vt:lpstr>
      <vt:lpstr>Office Theme</vt:lpstr>
      <vt:lpstr>How We're Transforming Our AFP Chapter Through a Commitment to IDEA</vt:lpstr>
      <vt:lpstr>Land Acknowledgement </vt:lpstr>
      <vt:lpstr>PowerPoint Presentation</vt:lpstr>
      <vt:lpstr>PowerPoint Presentation</vt:lpstr>
      <vt:lpstr>Diversity</vt:lpstr>
      <vt:lpstr>IDEA</vt:lpstr>
      <vt:lpstr>Safe Space</vt:lpstr>
      <vt:lpstr>The Hard Truth </vt:lpstr>
      <vt:lpstr>Inclusion BEFORE Diversity</vt:lpstr>
      <vt:lpstr>Top-Down Before Bottom-Up </vt:lpstr>
      <vt:lpstr>People BEFORE Policy </vt:lpstr>
      <vt:lpstr>CELEBRATE! </vt:lpstr>
      <vt:lpstr>CELEBRATE! (cont.) </vt:lpstr>
      <vt:lpstr>Common Mid-Range Roadblocks </vt:lpstr>
      <vt:lpstr>Pressure to progress work</vt:lpstr>
      <vt:lpstr>Pressure on Leadership</vt:lpstr>
      <vt:lpstr>Pressure on BIPOC Staff</vt:lpstr>
      <vt:lpstr>Burnout </vt:lpstr>
      <vt:lpstr>Call to Action - WHO</vt:lpstr>
      <vt:lpstr>Call to Action - WHAT</vt:lpstr>
      <vt:lpstr>Call to Action - WHAT</vt:lpstr>
      <vt:lpstr>Call to Action - HOW</vt:lpstr>
      <vt:lpstr>Call to Action - HOW</vt:lpstr>
      <vt:lpstr>Call to Action - HOW</vt:lpstr>
      <vt:lpstr>Call to Action - HOW</vt:lpstr>
      <vt:lpstr>Call to Action - WHERE &amp; WHEN</vt:lpstr>
      <vt:lpstr>Inclusion </vt:lpstr>
      <vt:lpstr>Diversity </vt:lpstr>
      <vt:lpstr>Equity </vt:lpstr>
      <vt:lpstr>Access </vt:lpstr>
      <vt:lpstr>Reach 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We're Transforming Our AFP Chapter Through a Commitment to IDEA</dc:title>
  <cp:lastModifiedBy>Sipp, Valerie Alvarado - (sippv)</cp:lastModifiedBy>
  <cp:revision>1</cp:revision>
  <dcterms:modified xsi:type="dcterms:W3CDTF">2023-03-21T03:18:35Z</dcterms:modified>
</cp:coreProperties>
</file>